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409" r:id="rId8"/>
    <p:sldId id="410" r:id="rId9"/>
    <p:sldId id="411" r:id="rId10"/>
    <p:sldId id="412" r:id="rId11"/>
    <p:sldId id="413" r:id="rId12"/>
    <p:sldId id="414" r:id="rId13"/>
    <p:sldId id="403" r:id="rId14"/>
    <p:sldId id="404" r:id="rId15"/>
    <p:sldId id="405" r:id="rId16"/>
    <p:sldId id="406" r:id="rId17"/>
    <p:sldId id="407" r:id="rId18"/>
    <p:sldId id="408" r:id="rId19"/>
    <p:sldId id="402" r:id="rId20"/>
    <p:sldId id="264" r:id="rId21"/>
    <p:sldId id="262" r:id="rId22"/>
    <p:sldId id="263" r:id="rId23"/>
    <p:sldId id="265" r:id="rId24"/>
    <p:sldId id="266" r:id="rId25"/>
    <p:sldId id="267" r:id="rId26"/>
    <p:sldId id="268" r:id="rId27"/>
    <p:sldId id="269" r:id="rId28"/>
    <p:sldId id="270" r:id="rId29"/>
    <p:sldId id="271" r:id="rId30"/>
    <p:sldId id="272" r:id="rId31"/>
    <p:sldId id="274" r:id="rId32"/>
    <p:sldId id="273" r:id="rId33"/>
    <p:sldId id="275" r:id="rId34"/>
    <p:sldId id="276" r:id="rId35"/>
    <p:sldId id="277" r:id="rId36"/>
    <p:sldId id="278" r:id="rId37"/>
    <p:sldId id="279" r:id="rId38"/>
    <p:sldId id="280" r:id="rId39"/>
    <p:sldId id="282" r:id="rId40"/>
    <p:sldId id="281" r:id="rId41"/>
    <p:sldId id="283" r:id="rId42"/>
    <p:sldId id="284" r:id="rId43"/>
    <p:sldId id="285" r:id="rId44"/>
    <p:sldId id="290" r:id="rId45"/>
    <p:sldId id="291" r:id="rId46"/>
    <p:sldId id="288" r:id="rId47"/>
    <p:sldId id="289" r:id="rId48"/>
    <p:sldId id="287" r:id="rId49"/>
    <p:sldId id="286" r:id="rId50"/>
    <p:sldId id="315" r:id="rId51"/>
    <p:sldId id="292" r:id="rId52"/>
    <p:sldId id="293" r:id="rId53"/>
    <p:sldId id="294" r:id="rId54"/>
    <p:sldId id="295" r:id="rId55"/>
    <p:sldId id="296" r:id="rId56"/>
    <p:sldId id="313" r:id="rId57"/>
    <p:sldId id="314" r:id="rId58"/>
    <p:sldId id="316" r:id="rId59"/>
    <p:sldId id="297" r:id="rId60"/>
    <p:sldId id="298" r:id="rId61"/>
    <p:sldId id="299" r:id="rId62"/>
    <p:sldId id="300" r:id="rId63"/>
    <p:sldId id="301" r:id="rId64"/>
    <p:sldId id="303" r:id="rId65"/>
    <p:sldId id="302" r:id="rId66"/>
    <p:sldId id="304" r:id="rId67"/>
    <p:sldId id="305" r:id="rId68"/>
    <p:sldId id="306" r:id="rId69"/>
    <p:sldId id="307" r:id="rId70"/>
    <p:sldId id="308" r:id="rId71"/>
    <p:sldId id="309" r:id="rId72"/>
    <p:sldId id="310" r:id="rId73"/>
    <p:sldId id="311" r:id="rId74"/>
    <p:sldId id="312" r:id="rId75"/>
    <p:sldId id="317" r:id="rId76"/>
    <p:sldId id="318" r:id="rId77"/>
    <p:sldId id="319" r:id="rId78"/>
    <p:sldId id="320" r:id="rId79"/>
    <p:sldId id="321" r:id="rId80"/>
    <p:sldId id="322" r:id="rId81"/>
    <p:sldId id="323" r:id="rId82"/>
    <p:sldId id="324" r:id="rId83"/>
    <p:sldId id="325" r:id="rId84"/>
    <p:sldId id="326" r:id="rId85"/>
    <p:sldId id="327" r:id="rId86"/>
    <p:sldId id="328" r:id="rId87"/>
    <p:sldId id="329" r:id="rId88"/>
    <p:sldId id="330" r:id="rId89"/>
    <p:sldId id="331" r:id="rId90"/>
    <p:sldId id="332" r:id="rId91"/>
    <p:sldId id="333" r:id="rId92"/>
    <p:sldId id="334" r:id="rId93"/>
    <p:sldId id="335" r:id="rId94"/>
    <p:sldId id="336" r:id="rId95"/>
    <p:sldId id="337" r:id="rId96"/>
    <p:sldId id="338" r:id="rId97"/>
    <p:sldId id="339" r:id="rId98"/>
    <p:sldId id="340" r:id="rId99"/>
    <p:sldId id="341" r:id="rId100"/>
    <p:sldId id="342" r:id="rId101"/>
    <p:sldId id="343" r:id="rId102"/>
    <p:sldId id="344" r:id="rId103"/>
    <p:sldId id="345" r:id="rId104"/>
    <p:sldId id="346" r:id="rId105"/>
    <p:sldId id="347" r:id="rId106"/>
    <p:sldId id="348" r:id="rId107"/>
    <p:sldId id="349" r:id="rId108"/>
    <p:sldId id="350" r:id="rId109"/>
    <p:sldId id="351" r:id="rId110"/>
    <p:sldId id="352" r:id="rId111"/>
    <p:sldId id="353" r:id="rId112"/>
    <p:sldId id="354" r:id="rId113"/>
    <p:sldId id="355" r:id="rId114"/>
    <p:sldId id="356" r:id="rId115"/>
    <p:sldId id="357" r:id="rId116"/>
    <p:sldId id="358" r:id="rId117"/>
    <p:sldId id="359" r:id="rId118"/>
    <p:sldId id="360" r:id="rId119"/>
    <p:sldId id="361" r:id="rId120"/>
    <p:sldId id="362" r:id="rId121"/>
    <p:sldId id="363" r:id="rId122"/>
    <p:sldId id="364" r:id="rId123"/>
    <p:sldId id="365" r:id="rId124"/>
    <p:sldId id="366" r:id="rId125"/>
    <p:sldId id="367" r:id="rId126"/>
    <p:sldId id="368" r:id="rId127"/>
    <p:sldId id="369" r:id="rId128"/>
    <p:sldId id="370" r:id="rId129"/>
    <p:sldId id="371" r:id="rId130"/>
    <p:sldId id="372" r:id="rId131"/>
    <p:sldId id="373" r:id="rId132"/>
    <p:sldId id="374" r:id="rId133"/>
    <p:sldId id="375" r:id="rId134"/>
    <p:sldId id="376" r:id="rId135"/>
    <p:sldId id="377" r:id="rId136"/>
    <p:sldId id="378" r:id="rId137"/>
    <p:sldId id="379" r:id="rId138"/>
    <p:sldId id="380" r:id="rId139"/>
    <p:sldId id="381" r:id="rId140"/>
    <p:sldId id="382" r:id="rId141"/>
    <p:sldId id="383" r:id="rId142"/>
    <p:sldId id="384" r:id="rId143"/>
    <p:sldId id="385" r:id="rId144"/>
    <p:sldId id="386" r:id="rId145"/>
    <p:sldId id="387" r:id="rId146"/>
    <p:sldId id="388" r:id="rId147"/>
    <p:sldId id="389" r:id="rId148"/>
    <p:sldId id="390" r:id="rId149"/>
    <p:sldId id="391" r:id="rId150"/>
    <p:sldId id="392" r:id="rId151"/>
    <p:sldId id="393" r:id="rId152"/>
    <p:sldId id="394" r:id="rId153"/>
    <p:sldId id="395" r:id="rId154"/>
    <p:sldId id="396" r:id="rId155"/>
    <p:sldId id="397" r:id="rId156"/>
    <p:sldId id="398" r:id="rId157"/>
    <p:sldId id="399" r:id="rId158"/>
    <p:sldId id="400" r:id="rId159"/>
    <p:sldId id="401" r:id="rId16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00" autoAdjust="0"/>
    <p:restoredTop sz="94660" autoAdjust="0"/>
  </p:normalViewPr>
  <p:slideViewPr>
    <p:cSldViewPr snapToGrid="0">
      <p:cViewPr varScale="1">
        <p:scale>
          <a:sx n="78" d="100"/>
          <a:sy n="78" d="100"/>
        </p:scale>
        <p:origin x="126" y="59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EACA06-5E01-4545-BD14-1B59281F7005}" type="datetimeFigureOut">
              <a:rPr lang="en-US" smtClean="0"/>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2594701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EACA06-5E01-4545-BD14-1B59281F7005}" type="datetimeFigureOut">
              <a:rPr lang="en-US" smtClean="0"/>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3038384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EACA06-5E01-4545-BD14-1B59281F7005}" type="datetimeFigureOut">
              <a:rPr lang="en-US" smtClean="0"/>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2155601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EACA06-5E01-4545-BD14-1B59281F7005}" type="datetimeFigureOut">
              <a:rPr lang="en-US" smtClean="0"/>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846165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EACA06-5E01-4545-BD14-1B59281F7005}" type="datetimeFigureOut">
              <a:rPr lang="en-US" smtClean="0"/>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418738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EACA06-5E01-4545-BD14-1B59281F7005}" type="datetimeFigureOut">
              <a:rPr lang="en-US" smtClean="0"/>
              <a:t>8/13/2019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3130482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EACA06-5E01-4545-BD14-1B59281F7005}" type="datetimeFigureOut">
              <a:rPr lang="en-US" smtClean="0"/>
              <a:t>8/13/2019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1754240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EACA06-5E01-4545-BD14-1B59281F7005}" type="datetimeFigureOut">
              <a:rPr lang="en-US" smtClean="0"/>
              <a:t>8/13/2019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1357818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ACA06-5E01-4545-BD14-1B59281F7005}" type="datetimeFigureOut">
              <a:rPr lang="en-US" smtClean="0"/>
              <a:t>8/13/2019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232940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EACA06-5E01-4545-BD14-1B59281F7005}" type="datetimeFigureOut">
              <a:rPr lang="en-US" smtClean="0"/>
              <a:t>8/13/2019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3317515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EACA06-5E01-4545-BD14-1B59281F7005}" type="datetimeFigureOut">
              <a:rPr lang="en-US" smtClean="0"/>
              <a:t>8/13/2019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4D673-034B-4091-9CC8-36C481C8801A}" type="slidenum">
              <a:rPr lang="en-US" smtClean="0"/>
              <a:t>‹#›</a:t>
            </a:fld>
            <a:endParaRPr lang="en-US"/>
          </a:p>
        </p:txBody>
      </p:sp>
    </p:spTree>
    <p:extLst>
      <p:ext uri="{BB962C8B-B14F-4D97-AF65-F5344CB8AC3E}">
        <p14:creationId xmlns:p14="http://schemas.microsoft.com/office/powerpoint/2010/main" val="3798783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ACA06-5E01-4545-BD14-1B59281F7005}" type="datetimeFigureOut">
              <a:rPr lang="en-US" smtClean="0"/>
              <a:t>8/13/2019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24D673-034B-4091-9CC8-36C481C8801A}" type="slidenum">
              <a:rPr lang="en-US" smtClean="0"/>
              <a:t>‹#›</a:t>
            </a:fld>
            <a:endParaRPr lang="en-US"/>
          </a:p>
        </p:txBody>
      </p:sp>
    </p:spTree>
    <p:extLst>
      <p:ext uri="{BB962C8B-B14F-4D97-AF65-F5344CB8AC3E}">
        <p14:creationId xmlns:p14="http://schemas.microsoft.com/office/powerpoint/2010/main" val="18063067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hyperlink" Target="https://youtu.be/gJFNJvWYqCM" TargetMode="Externa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hyperlink" Target="https://youtu.be/sl3Dc1kERto" TargetMode="Externa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hyperlink" Target="https://youtu.be/sl3Dc1kERto"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hyperlink" Target="https://youtu.be/fE9zK2QhZYE" TargetMode="Externa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hyperlink" Target="https://youtu.be/ODCy8fjQSuM" TargetMode="Externa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youtu.be/Dg-TozzIKDQ"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hyperlink" Target="https://youtu.be/H68Sa04s_1s" TargetMode="Externa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hyperlink" Target="https://youtu.be/xyw1TN5BQQU"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hyperlink" Target="https://youtu.be/drbOVe1A6ao" TargetMode="Externa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hyperlink" Target="https://youtu.be/0MWpqD6bDyQ" TargetMode="Externa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hyperlink" Target="https://youtu.be/oB0uPouIcXo" TargetMode="Externa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hyperlink" Target="https://youtu.be/fXXXUnpM-Ss" TargetMode="Externa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hyperlink" Target="https://youtu.be/E-teitIZQsU" TargetMode="Externa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hyperlink" Target="https://youtu.be/W9ikKP5-s5A" TargetMode="Externa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84842-5C6D-449B-9FAD-942B1A0682D1}"/>
              </a:ext>
            </a:extLst>
          </p:cNvPr>
          <p:cNvSpPr>
            <a:spLocks noGrp="1"/>
          </p:cNvSpPr>
          <p:nvPr>
            <p:ph type="ctrTitle"/>
          </p:nvPr>
        </p:nvSpPr>
        <p:spPr>
          <a:xfrm>
            <a:off x="1524000" y="1041400"/>
            <a:ext cx="9144000" cy="2387600"/>
          </a:xfrm>
        </p:spPr>
        <p:txBody>
          <a:bodyPr/>
          <a:lstStyle/>
          <a:p>
            <a:r>
              <a:rPr lang="en-US" dirty="0"/>
              <a:t>Standardized Training for       Personal Care Attendants </a:t>
            </a:r>
          </a:p>
        </p:txBody>
      </p:sp>
      <p:sp>
        <p:nvSpPr>
          <p:cNvPr id="3" name="Subtitle 2">
            <a:extLst>
              <a:ext uri="{FF2B5EF4-FFF2-40B4-BE49-F238E27FC236}">
                <a16:creationId xmlns:a16="http://schemas.microsoft.com/office/drawing/2014/main" id="{A20D6963-6429-4779-B64B-CA6895299C77}"/>
              </a:ext>
            </a:extLst>
          </p:cNvPr>
          <p:cNvSpPr>
            <a:spLocks noGrp="1"/>
          </p:cNvSpPr>
          <p:nvPr>
            <p:ph type="subTitle" idx="1"/>
          </p:nvPr>
        </p:nvSpPr>
        <p:spPr>
          <a:xfrm>
            <a:off x="1524000" y="3886200"/>
            <a:ext cx="9144000" cy="2387600"/>
          </a:xfrm>
        </p:spPr>
        <p:txBody>
          <a:bodyPr>
            <a:normAutofit/>
          </a:bodyPr>
          <a:lstStyle/>
          <a:p>
            <a:r>
              <a:rPr lang="en-US" dirty="0"/>
              <a:t>CT Home Care Program for Elders </a:t>
            </a:r>
          </a:p>
          <a:p>
            <a:r>
              <a:rPr lang="en-US" dirty="0"/>
              <a:t>CT Home Care Program for Disabled Adults </a:t>
            </a:r>
          </a:p>
          <a:p>
            <a:r>
              <a:rPr lang="en-US" dirty="0"/>
              <a:t>Acquired Brain Injury Waiver </a:t>
            </a:r>
          </a:p>
          <a:p>
            <a:r>
              <a:rPr lang="en-US" dirty="0"/>
              <a:t> </a:t>
            </a:r>
          </a:p>
          <a:p>
            <a:r>
              <a:rPr lang="en-US" dirty="0"/>
              <a:t> </a:t>
            </a:r>
          </a:p>
        </p:txBody>
      </p:sp>
    </p:spTree>
    <p:extLst>
      <p:ext uri="{BB962C8B-B14F-4D97-AF65-F5344CB8AC3E}">
        <p14:creationId xmlns:p14="http://schemas.microsoft.com/office/powerpoint/2010/main" val="56687196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0ABD55-1E1C-49B0-8BD6-90B300EAFF1B}"/>
              </a:ext>
            </a:extLst>
          </p:cNvPr>
          <p:cNvSpPr/>
          <p:nvPr/>
        </p:nvSpPr>
        <p:spPr>
          <a:xfrm>
            <a:off x="106680" y="0"/>
            <a:ext cx="12085320" cy="7017306"/>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Wash your hands before: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Eating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Preparing food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Providing personal care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Wash your hands after: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 Blowing your nose, coughing or sneezing into your hands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Cleaning and disinfecting surfaces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Contact with any body fluid (changing incontinent pads, using the bathroom)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Direct contact with person for personal care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Handling garbage or contaminated clothing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Preparing food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Removing gloves and other personal protective equipment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Use alcohol-based hand rubs if hand washing is not possible. Be aware that hand rubs are not effective against all germs so wash hands with soap and water as soon as possible.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99215980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70501A-5915-4D02-903C-2D978696BF02}"/>
              </a:ext>
            </a:extLst>
          </p:cNvPr>
          <p:cNvSpPr/>
          <p:nvPr/>
        </p:nvSpPr>
        <p:spPr>
          <a:xfrm>
            <a:off x="397565" y="377688"/>
            <a:ext cx="11400183" cy="4893647"/>
          </a:xfrm>
          <a:prstGeom prst="rect">
            <a:avLst/>
          </a:prstGeom>
        </p:spPr>
        <p:txBody>
          <a:bodyPr wrap="square">
            <a:spAutoFit/>
          </a:bodyPr>
          <a:lstStyle/>
          <a:p>
            <a:r>
              <a:rPr lang="en-US" sz="4400" b="1" dirty="0"/>
              <a:t>    Poor Boundaries and Crossing Boundaries</a:t>
            </a:r>
          </a:p>
          <a:p>
            <a:endParaRPr lang="en-US" sz="4400" b="1" dirty="0"/>
          </a:p>
          <a:p>
            <a:r>
              <a:rPr lang="en-US" sz="2800" dirty="0"/>
              <a:t>• Use of client’s money, debit cards, credit cards, EBT cards without the client’s permission.  </a:t>
            </a:r>
          </a:p>
          <a:p>
            <a:endParaRPr lang="en-US" sz="2800" dirty="0"/>
          </a:p>
          <a:p>
            <a:r>
              <a:rPr lang="en-US" sz="2800" dirty="0"/>
              <a:t>If the client gives permission to use these items, the caregiver must obtain a receipt and give it to the client. </a:t>
            </a:r>
          </a:p>
          <a:p>
            <a:endParaRPr lang="en-US" sz="2800" dirty="0"/>
          </a:p>
          <a:p>
            <a:r>
              <a:rPr lang="en-US" sz="2800" dirty="0"/>
              <a:t> • Romantic Relationships: A caregiver is never permitted to have a  romantic or sexual relationship with a client</a:t>
            </a:r>
          </a:p>
        </p:txBody>
      </p:sp>
    </p:spTree>
    <p:extLst>
      <p:ext uri="{BB962C8B-B14F-4D97-AF65-F5344CB8AC3E}">
        <p14:creationId xmlns:p14="http://schemas.microsoft.com/office/powerpoint/2010/main" val="167045705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2CB4C-9A55-422B-91E2-F543E0EF3947}"/>
              </a:ext>
            </a:extLst>
          </p:cNvPr>
          <p:cNvSpPr/>
          <p:nvPr/>
        </p:nvSpPr>
        <p:spPr>
          <a:xfrm>
            <a:off x="4499601" y="3244334"/>
            <a:ext cx="3192797" cy="369332"/>
          </a:xfrm>
          <a:prstGeom prst="rect">
            <a:avLst/>
          </a:prstGeom>
        </p:spPr>
        <p:txBody>
          <a:bodyPr wrap="none">
            <a:spAutoFit/>
          </a:bodyPr>
          <a:lstStyle/>
          <a:p>
            <a:r>
              <a:rPr lang="en-US" dirty="0">
                <a:solidFill>
                  <a:srgbClr val="FFFFFF"/>
                </a:solidFill>
                <a:latin typeface="&amp;quot"/>
                <a:hlinkClick r:id="rId2"/>
              </a:rPr>
              <a:t>https://youtu.be/gJFNJvWYqCM</a:t>
            </a:r>
            <a:endParaRPr lang="en-US" dirty="0"/>
          </a:p>
        </p:txBody>
      </p:sp>
    </p:spTree>
    <p:extLst>
      <p:ext uri="{BB962C8B-B14F-4D97-AF65-F5344CB8AC3E}">
        <p14:creationId xmlns:p14="http://schemas.microsoft.com/office/powerpoint/2010/main" val="207693640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E8B178-1955-400B-9351-36CB2900CDAD}"/>
              </a:ext>
            </a:extLst>
          </p:cNvPr>
          <p:cNvSpPr/>
          <p:nvPr/>
        </p:nvSpPr>
        <p:spPr>
          <a:xfrm>
            <a:off x="457200" y="914400"/>
            <a:ext cx="11529391" cy="646331"/>
          </a:xfrm>
          <a:prstGeom prst="rect">
            <a:avLst/>
          </a:prstGeom>
        </p:spPr>
        <p:txBody>
          <a:bodyPr wrap="square">
            <a:spAutoFit/>
          </a:bodyPr>
          <a:lstStyle/>
          <a:p>
            <a:r>
              <a:rPr lang="en-US" sz="3600" dirty="0"/>
              <a:t> WORKING WITH CLIENTS WITH ACQUIRED BRAIN INJURY </a:t>
            </a:r>
          </a:p>
        </p:txBody>
      </p:sp>
    </p:spTree>
    <p:extLst>
      <p:ext uri="{BB962C8B-B14F-4D97-AF65-F5344CB8AC3E}">
        <p14:creationId xmlns:p14="http://schemas.microsoft.com/office/powerpoint/2010/main" val="31181215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682B56-465A-4B06-978E-C443EE0ACF09}"/>
              </a:ext>
            </a:extLst>
          </p:cNvPr>
          <p:cNvSpPr/>
          <p:nvPr/>
        </p:nvSpPr>
        <p:spPr>
          <a:xfrm>
            <a:off x="350873" y="988828"/>
            <a:ext cx="11557591" cy="3108543"/>
          </a:xfrm>
          <a:prstGeom prst="rect">
            <a:avLst/>
          </a:prstGeom>
        </p:spPr>
        <p:txBody>
          <a:bodyPr wrap="square">
            <a:spAutoFit/>
          </a:bodyPr>
          <a:lstStyle/>
          <a:p>
            <a:r>
              <a:rPr lang="en-US" sz="2800" dirty="0"/>
              <a:t>Acquired brain injury is any type of brain injury that happens after birth. </a:t>
            </a:r>
          </a:p>
          <a:p>
            <a:r>
              <a:rPr lang="en-US" sz="2800" dirty="0"/>
              <a:t> </a:t>
            </a:r>
          </a:p>
          <a:p>
            <a:r>
              <a:rPr lang="en-US" sz="2800" dirty="0"/>
              <a:t>When the head is struck hard, the brain slams against the inside of the skull, causing physical injuries such as bruising, swelling or bleeding. </a:t>
            </a:r>
          </a:p>
          <a:p>
            <a:endParaRPr lang="en-US" sz="2800" dirty="0"/>
          </a:p>
          <a:p>
            <a:r>
              <a:rPr lang="en-US" sz="2800" dirty="0"/>
              <a:t>The person with an ABI may have a variety of physical and emotional symptoms.</a:t>
            </a:r>
          </a:p>
        </p:txBody>
      </p:sp>
    </p:spTree>
    <p:extLst>
      <p:ext uri="{BB962C8B-B14F-4D97-AF65-F5344CB8AC3E}">
        <p14:creationId xmlns:p14="http://schemas.microsoft.com/office/powerpoint/2010/main" val="254112903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7BA6B5-F98E-4995-BDCE-448E1AAE05C5}"/>
              </a:ext>
            </a:extLst>
          </p:cNvPr>
          <p:cNvSpPr/>
          <p:nvPr/>
        </p:nvSpPr>
        <p:spPr>
          <a:xfrm>
            <a:off x="861236" y="372140"/>
            <a:ext cx="10994065" cy="5355312"/>
          </a:xfrm>
          <a:prstGeom prst="rect">
            <a:avLst/>
          </a:prstGeom>
        </p:spPr>
        <p:txBody>
          <a:bodyPr wrap="square">
            <a:spAutoFit/>
          </a:bodyPr>
          <a:lstStyle/>
          <a:p>
            <a:r>
              <a:rPr lang="en-US" sz="4800" dirty="0"/>
              <a:t>Causes of traumatic brain injury include: </a:t>
            </a:r>
          </a:p>
          <a:p>
            <a:endParaRPr lang="en-US" sz="2800" dirty="0"/>
          </a:p>
          <a:p>
            <a:endParaRPr lang="en-US" sz="2800" dirty="0"/>
          </a:p>
          <a:p>
            <a:pPr marL="457200" indent="-457200">
              <a:buFontTx/>
              <a:buChar char="-"/>
            </a:pPr>
            <a:r>
              <a:rPr lang="en-US" sz="4400" dirty="0"/>
              <a:t>Car accidents</a:t>
            </a:r>
          </a:p>
          <a:p>
            <a:pPr marL="457200" indent="-457200">
              <a:buFontTx/>
              <a:buChar char="-"/>
            </a:pPr>
            <a:r>
              <a:rPr lang="en-US" sz="4400" dirty="0"/>
              <a:t>Blows to the head</a:t>
            </a:r>
          </a:p>
          <a:p>
            <a:pPr marL="457200" indent="-457200">
              <a:buFontTx/>
              <a:buChar char="-"/>
            </a:pPr>
            <a:r>
              <a:rPr lang="en-US" sz="4400" dirty="0"/>
              <a:t>Sports injuries</a:t>
            </a:r>
          </a:p>
          <a:p>
            <a:pPr marL="457200" indent="-457200">
              <a:buFontTx/>
              <a:buChar char="-"/>
            </a:pPr>
            <a:r>
              <a:rPr lang="en-US" sz="4400" dirty="0"/>
              <a:t>Falls or accidents </a:t>
            </a:r>
          </a:p>
          <a:p>
            <a:pPr marL="457200" indent="-457200">
              <a:buFontTx/>
              <a:buChar char="-"/>
            </a:pPr>
            <a:r>
              <a:rPr lang="en-US" sz="4400" dirty="0"/>
              <a:t>Physical violence </a:t>
            </a:r>
          </a:p>
          <a:p>
            <a:r>
              <a:rPr lang="en-US" dirty="0"/>
              <a:t> </a:t>
            </a:r>
          </a:p>
        </p:txBody>
      </p:sp>
    </p:spTree>
    <p:extLst>
      <p:ext uri="{BB962C8B-B14F-4D97-AF65-F5344CB8AC3E}">
        <p14:creationId xmlns:p14="http://schemas.microsoft.com/office/powerpoint/2010/main" val="118436264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E0EA94-D97B-4329-A3C3-AF20094B2288}"/>
              </a:ext>
            </a:extLst>
          </p:cNvPr>
          <p:cNvSpPr/>
          <p:nvPr/>
        </p:nvSpPr>
        <p:spPr>
          <a:xfrm>
            <a:off x="754912" y="127592"/>
            <a:ext cx="11047228" cy="5816977"/>
          </a:xfrm>
          <a:prstGeom prst="rect">
            <a:avLst/>
          </a:prstGeom>
        </p:spPr>
        <p:txBody>
          <a:bodyPr wrap="square">
            <a:spAutoFit/>
          </a:bodyPr>
          <a:lstStyle/>
          <a:p>
            <a:r>
              <a:rPr lang="en-US" sz="4400" dirty="0"/>
              <a:t>Some clients may:</a:t>
            </a:r>
          </a:p>
          <a:p>
            <a:endParaRPr lang="en-US" sz="4400" dirty="0"/>
          </a:p>
          <a:p>
            <a:r>
              <a:rPr lang="en-US" sz="4400" dirty="0"/>
              <a:t> </a:t>
            </a:r>
            <a:r>
              <a:rPr lang="en-US" sz="4000" dirty="0"/>
              <a:t>• Be unable to say what they want </a:t>
            </a:r>
          </a:p>
          <a:p>
            <a:endParaRPr lang="en-US" sz="4000" dirty="0"/>
          </a:p>
          <a:p>
            <a:r>
              <a:rPr lang="en-US" sz="4000" dirty="0"/>
              <a:t>• Be unable to explain something  </a:t>
            </a:r>
          </a:p>
          <a:p>
            <a:endParaRPr lang="en-US" sz="4000" dirty="0"/>
          </a:p>
          <a:p>
            <a:r>
              <a:rPr lang="en-US" sz="4000" dirty="0"/>
              <a:t>  • Be unable to understand others</a:t>
            </a:r>
          </a:p>
          <a:p>
            <a:endParaRPr lang="en-US" sz="4000" dirty="0"/>
          </a:p>
          <a:p>
            <a:r>
              <a:rPr lang="en-US" sz="4000" dirty="0"/>
              <a:t> • Feel frustrated and aggravated </a:t>
            </a:r>
          </a:p>
        </p:txBody>
      </p:sp>
    </p:spTree>
    <p:extLst>
      <p:ext uri="{BB962C8B-B14F-4D97-AF65-F5344CB8AC3E}">
        <p14:creationId xmlns:p14="http://schemas.microsoft.com/office/powerpoint/2010/main" val="153783297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5F26AB-8A3C-4FA3-BCEB-469CD0AAD492}"/>
              </a:ext>
            </a:extLst>
          </p:cNvPr>
          <p:cNvSpPr/>
          <p:nvPr/>
        </p:nvSpPr>
        <p:spPr>
          <a:xfrm>
            <a:off x="2578100" y="1892300"/>
            <a:ext cx="8441171" cy="830997"/>
          </a:xfrm>
          <a:prstGeom prst="rect">
            <a:avLst/>
          </a:prstGeom>
        </p:spPr>
        <p:txBody>
          <a:bodyPr wrap="square">
            <a:spAutoFit/>
          </a:bodyPr>
          <a:lstStyle/>
          <a:p>
            <a:r>
              <a:rPr lang="en-US" sz="4800" dirty="0"/>
              <a:t>What You Should Know </a:t>
            </a:r>
          </a:p>
        </p:txBody>
      </p:sp>
    </p:spTree>
    <p:extLst>
      <p:ext uri="{BB962C8B-B14F-4D97-AF65-F5344CB8AC3E}">
        <p14:creationId xmlns:p14="http://schemas.microsoft.com/office/powerpoint/2010/main" val="69807930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F2234A-FF60-42AE-A40C-F78D97634B71}"/>
              </a:ext>
            </a:extLst>
          </p:cNvPr>
          <p:cNvSpPr/>
          <p:nvPr/>
        </p:nvSpPr>
        <p:spPr>
          <a:xfrm>
            <a:off x="215900" y="366623"/>
            <a:ext cx="11760200" cy="6124754"/>
          </a:xfrm>
          <a:prstGeom prst="rect">
            <a:avLst/>
          </a:prstGeom>
        </p:spPr>
        <p:txBody>
          <a:bodyPr wrap="square">
            <a:spAutoFit/>
          </a:bodyPr>
          <a:lstStyle/>
          <a:p>
            <a:r>
              <a:rPr lang="en-US" sz="2800" dirty="0"/>
              <a:t>• Some clients may have trouble concentrating or organizing their thoughts. </a:t>
            </a:r>
          </a:p>
          <a:p>
            <a:endParaRPr lang="en-US" sz="2800" dirty="0"/>
          </a:p>
          <a:p>
            <a:r>
              <a:rPr lang="en-US" sz="2800" dirty="0"/>
              <a:t>If you are in a public area with many distractions, consider moving to a quiet or private location. </a:t>
            </a:r>
          </a:p>
          <a:p>
            <a:endParaRPr lang="en-US" sz="2800" dirty="0"/>
          </a:p>
          <a:p>
            <a:r>
              <a:rPr lang="en-US" sz="2800" dirty="0"/>
              <a:t>• Some clients may have a hard time understanding what you say so you may have to repeat it. </a:t>
            </a:r>
          </a:p>
          <a:p>
            <a:endParaRPr lang="en-US" sz="2800" dirty="0"/>
          </a:p>
          <a:p>
            <a:r>
              <a:rPr lang="en-US" sz="2800" dirty="0"/>
              <a:t>If you are not sure whether the client understands you, offer assistance with what the client is trying to do.</a:t>
            </a:r>
          </a:p>
          <a:p>
            <a:endParaRPr lang="en-US" sz="2800" dirty="0"/>
          </a:p>
          <a:p>
            <a:r>
              <a:rPr lang="en-US" sz="2800" dirty="0"/>
              <a:t> The client may need extra time. </a:t>
            </a:r>
          </a:p>
          <a:p>
            <a:endParaRPr lang="en-US" sz="2800" dirty="0"/>
          </a:p>
          <a:p>
            <a:r>
              <a:rPr lang="en-US" sz="2800" dirty="0"/>
              <a:t> </a:t>
            </a:r>
          </a:p>
        </p:txBody>
      </p:sp>
    </p:spTree>
    <p:extLst>
      <p:ext uri="{BB962C8B-B14F-4D97-AF65-F5344CB8AC3E}">
        <p14:creationId xmlns:p14="http://schemas.microsoft.com/office/powerpoint/2010/main" val="85559938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FA0CD2-81D4-4F95-8BD3-5D24E8C615D0}"/>
              </a:ext>
            </a:extLst>
          </p:cNvPr>
          <p:cNvSpPr/>
          <p:nvPr/>
        </p:nvSpPr>
        <p:spPr>
          <a:xfrm>
            <a:off x="406400" y="381000"/>
            <a:ext cx="11391900" cy="5509200"/>
          </a:xfrm>
          <a:prstGeom prst="rect">
            <a:avLst/>
          </a:prstGeom>
        </p:spPr>
        <p:txBody>
          <a:bodyPr wrap="square">
            <a:spAutoFit/>
          </a:bodyPr>
          <a:lstStyle/>
          <a:p>
            <a:r>
              <a:rPr lang="en-US" sz="4400" dirty="0"/>
              <a:t>• Be patient, flexible and supportive. </a:t>
            </a:r>
          </a:p>
          <a:p>
            <a:endParaRPr lang="en-US" sz="4400" dirty="0"/>
          </a:p>
          <a:p>
            <a:r>
              <a:rPr lang="en-US" sz="4400" dirty="0"/>
              <a:t> • Be patient if the client repeats his or her stories and experiences, and avoid interrupting the person</a:t>
            </a:r>
          </a:p>
          <a:p>
            <a:endParaRPr lang="en-US" sz="4400" dirty="0"/>
          </a:p>
          <a:p>
            <a:r>
              <a:rPr lang="en-US" sz="4400" dirty="0"/>
              <a:t>. • A client may have trouble remembering things and learning new things </a:t>
            </a:r>
          </a:p>
        </p:txBody>
      </p:sp>
    </p:spTree>
    <p:extLst>
      <p:ext uri="{BB962C8B-B14F-4D97-AF65-F5344CB8AC3E}">
        <p14:creationId xmlns:p14="http://schemas.microsoft.com/office/powerpoint/2010/main" val="398760146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3EC606-EC25-44FB-8F61-E389F94EE1D9}"/>
              </a:ext>
            </a:extLst>
          </p:cNvPr>
          <p:cNvSpPr/>
          <p:nvPr/>
        </p:nvSpPr>
        <p:spPr>
          <a:xfrm>
            <a:off x="863600" y="762000"/>
            <a:ext cx="11061700" cy="4524315"/>
          </a:xfrm>
          <a:prstGeom prst="rect">
            <a:avLst/>
          </a:prstGeom>
        </p:spPr>
        <p:txBody>
          <a:bodyPr wrap="square">
            <a:spAutoFit/>
          </a:bodyPr>
          <a:lstStyle/>
          <a:p>
            <a:r>
              <a:rPr lang="en-US" sz="4800" dirty="0"/>
              <a:t>Behavioral difficulties are common following acquired brain injury.</a:t>
            </a:r>
          </a:p>
          <a:p>
            <a:endParaRPr lang="en-US" sz="4800" dirty="0"/>
          </a:p>
          <a:p>
            <a:r>
              <a:rPr lang="en-US" sz="4800" dirty="0"/>
              <a:t> Many people with brain injury experience these changes in behavior, personality and mood. </a:t>
            </a:r>
          </a:p>
        </p:txBody>
      </p:sp>
    </p:spTree>
    <p:extLst>
      <p:ext uri="{BB962C8B-B14F-4D97-AF65-F5344CB8AC3E}">
        <p14:creationId xmlns:p14="http://schemas.microsoft.com/office/powerpoint/2010/main" val="2209381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3D61-0299-4867-A35B-39C6B406137B}"/>
              </a:ext>
            </a:extLst>
          </p:cNvPr>
          <p:cNvSpPr>
            <a:spLocks noGrp="1"/>
          </p:cNvSpPr>
          <p:nvPr>
            <p:ph type="title"/>
          </p:nvPr>
        </p:nvSpPr>
        <p:spPr>
          <a:xfrm>
            <a:off x="3088640" y="365125"/>
            <a:ext cx="8265160" cy="1325563"/>
          </a:xfrm>
        </p:spPr>
        <p:txBody>
          <a:bodyPr/>
          <a:lstStyle/>
          <a:p>
            <a:r>
              <a:rPr lang="en-US" dirty="0"/>
              <a:t>Protective Equipment   </a:t>
            </a:r>
          </a:p>
        </p:txBody>
      </p:sp>
      <p:sp>
        <p:nvSpPr>
          <p:cNvPr id="3" name="Content Placeholder 2">
            <a:extLst>
              <a:ext uri="{FF2B5EF4-FFF2-40B4-BE49-F238E27FC236}">
                <a16:creationId xmlns:a16="http://schemas.microsoft.com/office/drawing/2014/main" id="{A637AA5A-8E1A-4AF8-8DA4-AC8DA2419544}"/>
              </a:ext>
            </a:extLst>
          </p:cNvPr>
          <p:cNvSpPr>
            <a:spLocks noGrp="1"/>
          </p:cNvSpPr>
          <p:nvPr>
            <p:ph idx="1"/>
          </p:nvPr>
        </p:nvSpPr>
        <p:spPr/>
        <p:txBody>
          <a:bodyPr>
            <a:normAutofit fontScale="92500"/>
          </a:bodyPr>
          <a:lstStyle/>
          <a:p>
            <a:r>
              <a:rPr lang="en-US" dirty="0"/>
              <a:t>Use protective equipment when you are in a setting that may expose you to blood-borne pathogens. Protective equipment includes:</a:t>
            </a:r>
          </a:p>
          <a:p>
            <a:r>
              <a:rPr lang="en-US" dirty="0"/>
              <a:t> Gloves.   </a:t>
            </a:r>
          </a:p>
          <a:p>
            <a:r>
              <a:rPr lang="en-US" dirty="0"/>
              <a:t> Containers for “sharps” which are items such as needles and razor blades. If there are no sharps containers in the home, find a safe place to discard them where no risk of needle is sticks. The agency should tell you what to do and who to contact if you are stuck by a needle.  </a:t>
            </a:r>
          </a:p>
          <a:p>
            <a:r>
              <a:rPr lang="en-US" dirty="0"/>
              <a:t> Double-bags for waste.  May use plastic laundry bags.  Tape bags shut.</a:t>
            </a:r>
          </a:p>
          <a:p>
            <a:r>
              <a:rPr lang="en-US" dirty="0"/>
              <a:t> Masks  </a:t>
            </a:r>
          </a:p>
        </p:txBody>
      </p:sp>
    </p:spTree>
    <p:extLst>
      <p:ext uri="{BB962C8B-B14F-4D97-AF65-F5344CB8AC3E}">
        <p14:creationId xmlns:p14="http://schemas.microsoft.com/office/powerpoint/2010/main" val="229895370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F27033-DF88-4805-B205-815DC4518415}"/>
              </a:ext>
            </a:extLst>
          </p:cNvPr>
          <p:cNvSpPr/>
          <p:nvPr/>
        </p:nvSpPr>
        <p:spPr>
          <a:xfrm>
            <a:off x="165100" y="368300"/>
            <a:ext cx="11823700" cy="4585871"/>
          </a:xfrm>
          <a:prstGeom prst="rect">
            <a:avLst/>
          </a:prstGeom>
        </p:spPr>
        <p:txBody>
          <a:bodyPr wrap="square">
            <a:spAutoFit/>
          </a:bodyPr>
          <a:lstStyle/>
          <a:p>
            <a:r>
              <a:rPr lang="en-US" sz="4800" dirty="0"/>
              <a:t>How to Handle Angry and Aggressive Behavior </a:t>
            </a:r>
          </a:p>
          <a:p>
            <a:r>
              <a:rPr lang="en-US" sz="4800" dirty="0"/>
              <a:t> </a:t>
            </a:r>
          </a:p>
          <a:p>
            <a:r>
              <a:rPr lang="en-US" sz="2800" dirty="0"/>
              <a:t>Acquired Brain Injury Individuals may become angry, hostile or violent. </a:t>
            </a:r>
          </a:p>
          <a:p>
            <a:r>
              <a:rPr lang="en-US" sz="2800" dirty="0"/>
              <a:t>Do not argue. </a:t>
            </a:r>
          </a:p>
          <a:p>
            <a:endParaRPr lang="en-US" sz="2800" dirty="0"/>
          </a:p>
          <a:p>
            <a:r>
              <a:rPr lang="en-US" sz="2800" dirty="0"/>
              <a:t>Staying calm is very important.</a:t>
            </a:r>
          </a:p>
          <a:p>
            <a:endParaRPr lang="en-US" sz="2800" dirty="0"/>
          </a:p>
          <a:p>
            <a:r>
              <a:rPr lang="en-US" sz="2800" dirty="0"/>
              <a:t> Use a gentle, soft voice, speaking slowly and confidently and avoid raising your voice or talking too fast. </a:t>
            </a:r>
          </a:p>
        </p:txBody>
      </p:sp>
    </p:spTree>
    <p:extLst>
      <p:ext uri="{BB962C8B-B14F-4D97-AF65-F5344CB8AC3E}">
        <p14:creationId xmlns:p14="http://schemas.microsoft.com/office/powerpoint/2010/main" val="152370575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3FA131-F255-40CF-A861-3FE987B1C899}"/>
              </a:ext>
            </a:extLst>
          </p:cNvPr>
          <p:cNvSpPr/>
          <p:nvPr/>
        </p:nvSpPr>
        <p:spPr>
          <a:xfrm>
            <a:off x="457200" y="596900"/>
            <a:ext cx="11252200" cy="5693866"/>
          </a:xfrm>
          <a:prstGeom prst="rect">
            <a:avLst/>
          </a:prstGeom>
        </p:spPr>
        <p:txBody>
          <a:bodyPr wrap="square">
            <a:spAutoFit/>
          </a:bodyPr>
          <a:lstStyle/>
          <a:p>
            <a:r>
              <a:rPr lang="en-US" sz="2800" dirty="0"/>
              <a:t>• Speak to the person in a calm, soft voice in an attempt to calm them down.</a:t>
            </a:r>
          </a:p>
          <a:p>
            <a:endParaRPr lang="en-US" sz="2800" dirty="0"/>
          </a:p>
          <a:p>
            <a:r>
              <a:rPr lang="en-US" sz="2800" dirty="0"/>
              <a:t>• Do not stand close to the client. Avoid arm and hand movements. </a:t>
            </a:r>
          </a:p>
          <a:p>
            <a:endParaRPr lang="en-US" sz="2800" dirty="0"/>
          </a:p>
          <a:p>
            <a:r>
              <a:rPr lang="en-US" sz="2800" dirty="0"/>
              <a:t>• Attempt to distract the person changing the subject and re-directing his attention to something else. </a:t>
            </a:r>
          </a:p>
          <a:p>
            <a:endParaRPr lang="en-US" sz="2800" dirty="0"/>
          </a:p>
          <a:p>
            <a:r>
              <a:rPr lang="en-US" sz="2800" dirty="0"/>
              <a:t> • Do not restrict the person’s movement. </a:t>
            </a:r>
          </a:p>
          <a:p>
            <a:endParaRPr lang="en-US" sz="2800" dirty="0"/>
          </a:p>
          <a:p>
            <a:r>
              <a:rPr lang="en-US" sz="2800" dirty="0"/>
              <a:t> If he/she wants to stand, allow them. </a:t>
            </a:r>
          </a:p>
          <a:p>
            <a:endParaRPr lang="en-US" sz="2800" dirty="0"/>
          </a:p>
          <a:p>
            <a:r>
              <a:rPr lang="en-US" sz="2800" dirty="0"/>
              <a:t> Do not corner them. </a:t>
            </a:r>
          </a:p>
        </p:txBody>
      </p:sp>
    </p:spTree>
    <p:extLst>
      <p:ext uri="{BB962C8B-B14F-4D97-AF65-F5344CB8AC3E}">
        <p14:creationId xmlns:p14="http://schemas.microsoft.com/office/powerpoint/2010/main" val="419380684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22AB0A-8165-4E27-BAA5-E0803808D3F9}"/>
              </a:ext>
            </a:extLst>
          </p:cNvPr>
          <p:cNvSpPr/>
          <p:nvPr/>
        </p:nvSpPr>
        <p:spPr>
          <a:xfrm>
            <a:off x="0" y="444500"/>
            <a:ext cx="12192000" cy="5680254"/>
          </a:xfrm>
          <a:prstGeom prst="rect">
            <a:avLst/>
          </a:prstGeom>
        </p:spPr>
        <p:txBody>
          <a:bodyPr wrap="square">
            <a:spAutoFit/>
          </a:bodyPr>
          <a:lstStyle/>
          <a:p>
            <a:r>
              <a:rPr lang="en-US" sz="2800" dirty="0"/>
              <a:t>• Do not touch the person or make sudden moves. </a:t>
            </a:r>
          </a:p>
          <a:p>
            <a:endParaRPr lang="en-US" sz="2800" dirty="0"/>
          </a:p>
          <a:p>
            <a:r>
              <a:rPr lang="en-US" sz="2800" dirty="0"/>
              <a:t>• Do not threaten the person. </a:t>
            </a:r>
          </a:p>
          <a:p>
            <a:endParaRPr lang="en-US" sz="2800" dirty="0"/>
          </a:p>
          <a:p>
            <a:r>
              <a:rPr lang="en-US" sz="2800" dirty="0"/>
              <a:t> Threatening could increase someone’s fear, which could prompt defense or aggression.</a:t>
            </a:r>
          </a:p>
          <a:p>
            <a:endParaRPr lang="en-US" sz="2800" dirty="0"/>
          </a:p>
          <a:p>
            <a:r>
              <a:rPr lang="en-US" sz="2800" dirty="0"/>
              <a:t> • Show an interest in resolving the issue or meeting the client’s needs and concerns.</a:t>
            </a:r>
          </a:p>
          <a:p>
            <a:endParaRPr lang="en-US" sz="2800" dirty="0"/>
          </a:p>
          <a:p>
            <a:r>
              <a:rPr lang="en-US" sz="2800" dirty="0"/>
              <a:t> • Show your willingness to be cooperative and do something to solve the problem. </a:t>
            </a:r>
          </a:p>
          <a:p>
            <a:endParaRPr lang="en-US" sz="2800" dirty="0"/>
          </a:p>
          <a:p>
            <a:r>
              <a:rPr lang="en-US" sz="2800" dirty="0"/>
              <a:t>• Avoid having too much noise, such as loud music, television, loud conversation</a:t>
            </a:r>
          </a:p>
        </p:txBody>
      </p:sp>
    </p:spTree>
    <p:extLst>
      <p:ext uri="{BB962C8B-B14F-4D97-AF65-F5344CB8AC3E}">
        <p14:creationId xmlns:p14="http://schemas.microsoft.com/office/powerpoint/2010/main" val="34698743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8FB1CC-121E-4CFD-B8AC-2372E81B56E8}"/>
              </a:ext>
            </a:extLst>
          </p:cNvPr>
          <p:cNvSpPr/>
          <p:nvPr/>
        </p:nvSpPr>
        <p:spPr>
          <a:xfrm>
            <a:off x="660400" y="1219200"/>
            <a:ext cx="11328400" cy="2000548"/>
          </a:xfrm>
          <a:prstGeom prst="rect">
            <a:avLst/>
          </a:prstGeom>
        </p:spPr>
        <p:txBody>
          <a:bodyPr wrap="square">
            <a:spAutoFit/>
          </a:bodyPr>
          <a:lstStyle/>
          <a:p>
            <a:r>
              <a:rPr lang="en-US" sz="4400" dirty="0"/>
              <a:t>Contact your supervisor immediately if you believe that you may be physically harmed. </a:t>
            </a:r>
          </a:p>
          <a:p>
            <a:r>
              <a:rPr lang="en-US" dirty="0"/>
              <a:t> </a:t>
            </a:r>
          </a:p>
          <a:p>
            <a:r>
              <a:rPr lang="en-US" dirty="0"/>
              <a:t> </a:t>
            </a:r>
          </a:p>
        </p:txBody>
      </p:sp>
    </p:spTree>
    <p:extLst>
      <p:ext uri="{BB962C8B-B14F-4D97-AF65-F5344CB8AC3E}">
        <p14:creationId xmlns:p14="http://schemas.microsoft.com/office/powerpoint/2010/main" val="389957009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E19327-5B33-4674-95E4-8E59981ED57D}"/>
              </a:ext>
            </a:extLst>
          </p:cNvPr>
          <p:cNvSpPr/>
          <p:nvPr/>
        </p:nvSpPr>
        <p:spPr>
          <a:xfrm>
            <a:off x="165100" y="0"/>
            <a:ext cx="11747500" cy="5386090"/>
          </a:xfrm>
          <a:prstGeom prst="rect">
            <a:avLst/>
          </a:prstGeom>
        </p:spPr>
        <p:txBody>
          <a:bodyPr wrap="square">
            <a:spAutoFit/>
          </a:bodyPr>
          <a:lstStyle/>
          <a:p>
            <a:endParaRPr lang="en-US" sz="4400" dirty="0"/>
          </a:p>
          <a:p>
            <a:r>
              <a:rPr lang="en-US" sz="4400" dirty="0"/>
              <a:t> Persons with Alzheimer’s Disease or Dementia -          				Causes of Agitation and Aggression </a:t>
            </a:r>
          </a:p>
          <a:p>
            <a:endParaRPr lang="en-US" sz="4400" dirty="0"/>
          </a:p>
          <a:p>
            <a:r>
              <a:rPr lang="en-US" sz="2800" dirty="0"/>
              <a:t> Most of the time individuals get angry and aggressive for a reason.</a:t>
            </a:r>
          </a:p>
          <a:p>
            <a:endParaRPr lang="en-US" sz="2800" dirty="0"/>
          </a:p>
          <a:p>
            <a:r>
              <a:rPr lang="en-US" sz="2800" dirty="0"/>
              <a:t> Try to find the cause.</a:t>
            </a:r>
          </a:p>
          <a:p>
            <a:endParaRPr lang="en-US" sz="2800" dirty="0"/>
          </a:p>
          <a:p>
            <a:r>
              <a:rPr lang="en-US" sz="2800" dirty="0"/>
              <a:t> If you figure out why the individual is angry or agitated, you may be able to calm the person down.</a:t>
            </a:r>
          </a:p>
        </p:txBody>
      </p:sp>
    </p:spTree>
    <p:extLst>
      <p:ext uri="{BB962C8B-B14F-4D97-AF65-F5344CB8AC3E}">
        <p14:creationId xmlns:p14="http://schemas.microsoft.com/office/powerpoint/2010/main" val="38025820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0A008E5-B6BA-49AD-A98A-39645B59B88C}"/>
              </a:ext>
            </a:extLst>
          </p:cNvPr>
          <p:cNvSpPr/>
          <p:nvPr/>
        </p:nvSpPr>
        <p:spPr>
          <a:xfrm>
            <a:off x="165100" y="266700"/>
            <a:ext cx="11760200" cy="5755422"/>
          </a:xfrm>
          <a:prstGeom prst="rect">
            <a:avLst/>
          </a:prstGeom>
        </p:spPr>
        <p:txBody>
          <a:bodyPr wrap="square">
            <a:spAutoFit/>
          </a:bodyPr>
          <a:lstStyle/>
          <a:p>
            <a:r>
              <a:rPr lang="en-US" sz="4400" dirty="0"/>
              <a:t>    Possible reasons for anger or aggression:</a:t>
            </a:r>
          </a:p>
          <a:p>
            <a:r>
              <a:rPr lang="en-US" sz="4400" dirty="0"/>
              <a:t> </a:t>
            </a:r>
          </a:p>
          <a:p>
            <a:r>
              <a:rPr lang="en-US" sz="2800" dirty="0"/>
              <a:t>• Pain, depression, or stress</a:t>
            </a:r>
          </a:p>
          <a:p>
            <a:endParaRPr lang="en-US" sz="2800" dirty="0"/>
          </a:p>
          <a:p>
            <a:r>
              <a:rPr lang="en-US" sz="2800" dirty="0"/>
              <a:t> • Too little rest or sleep </a:t>
            </a:r>
          </a:p>
          <a:p>
            <a:endParaRPr lang="en-US" sz="2800" dirty="0"/>
          </a:p>
          <a:p>
            <a:r>
              <a:rPr lang="en-US" sz="2800" dirty="0"/>
              <a:t>• Constipation </a:t>
            </a:r>
          </a:p>
          <a:p>
            <a:endParaRPr lang="en-US" sz="2800" dirty="0"/>
          </a:p>
          <a:p>
            <a:r>
              <a:rPr lang="en-US" sz="2800" dirty="0"/>
              <a:t>• Soiled underwear or diaper </a:t>
            </a:r>
          </a:p>
          <a:p>
            <a:endParaRPr lang="en-US" sz="2800" dirty="0"/>
          </a:p>
          <a:p>
            <a:r>
              <a:rPr lang="en-US" sz="2800" dirty="0"/>
              <a:t>• Sudden change in a well-known place, routine, or person </a:t>
            </a:r>
          </a:p>
          <a:p>
            <a:endParaRPr lang="en-US" sz="2800" dirty="0"/>
          </a:p>
        </p:txBody>
      </p:sp>
    </p:spTree>
    <p:extLst>
      <p:ext uri="{BB962C8B-B14F-4D97-AF65-F5344CB8AC3E}">
        <p14:creationId xmlns:p14="http://schemas.microsoft.com/office/powerpoint/2010/main" val="405425805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E9B96A-D666-4BE3-94A6-7A19A412E7CB}"/>
              </a:ext>
            </a:extLst>
          </p:cNvPr>
          <p:cNvSpPr/>
          <p:nvPr/>
        </p:nvSpPr>
        <p:spPr>
          <a:xfrm>
            <a:off x="203200" y="152400"/>
            <a:ext cx="11836400" cy="5878532"/>
          </a:xfrm>
          <a:prstGeom prst="rect">
            <a:avLst/>
          </a:prstGeom>
        </p:spPr>
        <p:txBody>
          <a:bodyPr wrap="square">
            <a:spAutoFit/>
          </a:bodyPr>
          <a:lstStyle/>
          <a:p>
            <a:r>
              <a:rPr lang="en-US" sz="4400" dirty="0"/>
              <a:t>    Possible reasons for anger or aggression</a:t>
            </a:r>
            <a:r>
              <a:rPr lang="en-US" sz="4800" dirty="0"/>
              <a:t>: </a:t>
            </a:r>
          </a:p>
          <a:p>
            <a:endParaRPr lang="en-US" sz="4800" dirty="0"/>
          </a:p>
          <a:p>
            <a:r>
              <a:rPr lang="en-US" sz="2800" dirty="0"/>
              <a:t>• A feeling of loss—for example, the person may miss the freedom to drive, friends, activities </a:t>
            </a:r>
          </a:p>
          <a:p>
            <a:endParaRPr lang="en-US" sz="2800" dirty="0"/>
          </a:p>
          <a:p>
            <a:r>
              <a:rPr lang="en-US" sz="2800" dirty="0"/>
              <a:t>• Too much noise or confusion or too many people in the room</a:t>
            </a:r>
          </a:p>
          <a:p>
            <a:endParaRPr lang="en-US" sz="2800" dirty="0"/>
          </a:p>
          <a:p>
            <a:r>
              <a:rPr lang="en-US" sz="2800" dirty="0"/>
              <a:t> • Being pushed by others to do something—for example, to bathe or to   remember events or people—when Alzheimer’s has made the activity very hard or impossible </a:t>
            </a:r>
          </a:p>
          <a:p>
            <a:endParaRPr lang="en-US" sz="2800" dirty="0"/>
          </a:p>
          <a:p>
            <a:r>
              <a:rPr lang="en-US" sz="2800" dirty="0"/>
              <a:t>• Feeling lonely and not having enough contact with other people </a:t>
            </a:r>
          </a:p>
        </p:txBody>
      </p:sp>
    </p:spTree>
    <p:extLst>
      <p:ext uri="{BB962C8B-B14F-4D97-AF65-F5344CB8AC3E}">
        <p14:creationId xmlns:p14="http://schemas.microsoft.com/office/powerpoint/2010/main" val="388823305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705D40-8C62-4EE8-B875-F5A1BFA414A1}"/>
              </a:ext>
            </a:extLst>
          </p:cNvPr>
          <p:cNvSpPr/>
          <p:nvPr/>
        </p:nvSpPr>
        <p:spPr>
          <a:xfrm>
            <a:off x="685800" y="558800"/>
            <a:ext cx="11328400" cy="5262979"/>
          </a:xfrm>
          <a:prstGeom prst="rect">
            <a:avLst/>
          </a:prstGeom>
        </p:spPr>
        <p:txBody>
          <a:bodyPr wrap="square">
            <a:spAutoFit/>
          </a:bodyPr>
          <a:lstStyle/>
          <a:p>
            <a:r>
              <a:rPr lang="en-US" sz="4800" dirty="0"/>
              <a:t>Look for early signs of agitation or aggression. </a:t>
            </a:r>
          </a:p>
          <a:p>
            <a:endParaRPr lang="en-US" sz="4800" dirty="0"/>
          </a:p>
          <a:p>
            <a:r>
              <a:rPr lang="en-US" sz="4800" dirty="0"/>
              <a:t>Try to figure out what is causing it. </a:t>
            </a:r>
          </a:p>
          <a:p>
            <a:endParaRPr lang="en-US" sz="4800" dirty="0"/>
          </a:p>
          <a:p>
            <a:r>
              <a:rPr lang="en-US" sz="4800" dirty="0"/>
              <a:t>Don’t ignore the problem because if you don’t try to help, it can make things worse</a:t>
            </a:r>
            <a:r>
              <a:rPr lang="en-US" dirty="0"/>
              <a:t>. </a:t>
            </a:r>
          </a:p>
        </p:txBody>
      </p:sp>
    </p:spTree>
    <p:extLst>
      <p:ext uri="{BB962C8B-B14F-4D97-AF65-F5344CB8AC3E}">
        <p14:creationId xmlns:p14="http://schemas.microsoft.com/office/powerpoint/2010/main" val="177355268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2C4F81-AEAF-4B31-A7C7-E197A475DA64}"/>
              </a:ext>
            </a:extLst>
          </p:cNvPr>
          <p:cNvSpPr/>
          <p:nvPr/>
        </p:nvSpPr>
        <p:spPr>
          <a:xfrm>
            <a:off x="3924300" y="1244600"/>
            <a:ext cx="4240631" cy="1336139"/>
          </a:xfrm>
          <a:prstGeom prst="rect">
            <a:avLst/>
          </a:prstGeom>
        </p:spPr>
        <p:txBody>
          <a:bodyPr wrap="square">
            <a:spAutoFit/>
          </a:bodyPr>
          <a:lstStyle/>
          <a:p>
            <a:r>
              <a:rPr lang="en-US" dirty="0"/>
              <a:t> </a:t>
            </a:r>
            <a:r>
              <a:rPr lang="en-US" sz="8000" dirty="0"/>
              <a:t>BATHING </a:t>
            </a:r>
          </a:p>
        </p:txBody>
      </p:sp>
    </p:spTree>
    <p:extLst>
      <p:ext uri="{BB962C8B-B14F-4D97-AF65-F5344CB8AC3E}">
        <p14:creationId xmlns:p14="http://schemas.microsoft.com/office/powerpoint/2010/main" val="40239641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F5C27-510C-462B-87F4-2A666A5FAF44}"/>
              </a:ext>
            </a:extLst>
          </p:cNvPr>
          <p:cNvSpPr/>
          <p:nvPr/>
        </p:nvSpPr>
        <p:spPr>
          <a:xfrm>
            <a:off x="381000" y="241300"/>
            <a:ext cx="11684000" cy="6186309"/>
          </a:xfrm>
          <a:prstGeom prst="rect">
            <a:avLst/>
          </a:prstGeom>
        </p:spPr>
        <p:txBody>
          <a:bodyPr wrap="square">
            <a:spAutoFit/>
          </a:bodyPr>
          <a:lstStyle/>
          <a:p>
            <a:r>
              <a:rPr lang="en-US" sz="4400" dirty="0"/>
              <a:t>                                   SAFETY</a:t>
            </a:r>
          </a:p>
          <a:p>
            <a:endParaRPr lang="en-US" sz="4400" dirty="0"/>
          </a:p>
          <a:p>
            <a:r>
              <a:rPr lang="en-US" sz="2800" dirty="0"/>
              <a:t>Safety The bathroom is one of the most dangerous places in the home, especially for older adults. </a:t>
            </a:r>
          </a:p>
          <a:p>
            <a:endParaRPr lang="en-US" sz="2800" dirty="0"/>
          </a:p>
          <a:p>
            <a:r>
              <a:rPr lang="en-US" sz="2800" dirty="0"/>
              <a:t>Each year numerous individuals slip or fall causing serious injuries. </a:t>
            </a:r>
          </a:p>
          <a:p>
            <a:endParaRPr lang="en-US" sz="2800" dirty="0"/>
          </a:p>
          <a:p>
            <a:r>
              <a:rPr lang="en-US" sz="2800" dirty="0"/>
              <a:t>Older adults are at greater risk of injury because some medications they take can cause dizziness or low blood pressure and they may have difficulty standing or walking.</a:t>
            </a:r>
          </a:p>
          <a:p>
            <a:endParaRPr lang="en-US" sz="2800" dirty="0"/>
          </a:p>
          <a:p>
            <a:r>
              <a:rPr lang="en-US" sz="2800" dirty="0"/>
              <a:t> Surfaces in the bathroom (metal, cold tile and porcelain) are slippery when wet and have no cushion when a person falls. </a:t>
            </a:r>
          </a:p>
        </p:txBody>
      </p:sp>
    </p:spTree>
    <p:extLst>
      <p:ext uri="{BB962C8B-B14F-4D97-AF65-F5344CB8AC3E}">
        <p14:creationId xmlns:p14="http://schemas.microsoft.com/office/powerpoint/2010/main" val="4186519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FAFDE-189C-4101-8314-730B2AE5FCF1}"/>
              </a:ext>
            </a:extLst>
          </p:cNvPr>
          <p:cNvSpPr>
            <a:spLocks noGrp="1"/>
          </p:cNvSpPr>
          <p:nvPr>
            <p:ph type="title"/>
          </p:nvPr>
        </p:nvSpPr>
        <p:spPr/>
        <p:txBody>
          <a:bodyPr/>
          <a:lstStyle/>
          <a:p>
            <a:r>
              <a:rPr lang="en-US" dirty="0"/>
              <a:t>Appropriate use of gloves</a:t>
            </a:r>
          </a:p>
        </p:txBody>
      </p:sp>
      <p:sp>
        <p:nvSpPr>
          <p:cNvPr id="3" name="Content Placeholder 2">
            <a:extLst>
              <a:ext uri="{FF2B5EF4-FFF2-40B4-BE49-F238E27FC236}">
                <a16:creationId xmlns:a16="http://schemas.microsoft.com/office/drawing/2014/main" id="{9CFDF2CC-E6CA-4303-9771-02172D9E8CA8}"/>
              </a:ext>
            </a:extLst>
          </p:cNvPr>
          <p:cNvSpPr>
            <a:spLocks noGrp="1"/>
          </p:cNvSpPr>
          <p:nvPr>
            <p:ph idx="1"/>
          </p:nvPr>
        </p:nvSpPr>
        <p:spPr>
          <a:xfrm>
            <a:off x="838200" y="1690688"/>
            <a:ext cx="10515600" cy="4351338"/>
          </a:xfrm>
        </p:spPr>
        <p:txBody>
          <a:bodyPr>
            <a:normAutofit lnSpcReduction="10000"/>
          </a:bodyPr>
          <a:lstStyle/>
          <a:p>
            <a:r>
              <a:rPr lang="en-US" dirty="0"/>
              <a:t>Use gloves if you are likely to touch contaminated items. </a:t>
            </a:r>
          </a:p>
          <a:p>
            <a:r>
              <a:rPr lang="en-US" dirty="0"/>
              <a:t>Some situations include when you: </a:t>
            </a:r>
          </a:p>
          <a:p>
            <a:r>
              <a:rPr lang="en-US" dirty="0"/>
              <a:t> Change bandages or dressings </a:t>
            </a:r>
          </a:p>
          <a:p>
            <a:r>
              <a:rPr lang="en-US" dirty="0"/>
              <a:t> Clean areas where body fluids have spilled</a:t>
            </a:r>
          </a:p>
          <a:p>
            <a:r>
              <a:rPr lang="en-US" dirty="0"/>
              <a:t> Touch urine or stool  </a:t>
            </a:r>
          </a:p>
          <a:p>
            <a:r>
              <a:rPr lang="en-US" dirty="0"/>
              <a:t> Touch dirty items used in personal care </a:t>
            </a:r>
          </a:p>
          <a:p>
            <a:r>
              <a:rPr lang="en-US" dirty="0"/>
              <a:t> Toileting </a:t>
            </a:r>
          </a:p>
          <a:p>
            <a:r>
              <a:rPr lang="en-US" dirty="0"/>
              <a:t> Contaminated laundry</a:t>
            </a:r>
          </a:p>
          <a:p>
            <a:r>
              <a:rPr lang="en-US" dirty="0"/>
              <a:t> Tissues with mucus, saliva  </a:t>
            </a:r>
          </a:p>
        </p:txBody>
      </p:sp>
    </p:spTree>
    <p:extLst>
      <p:ext uri="{BB962C8B-B14F-4D97-AF65-F5344CB8AC3E}">
        <p14:creationId xmlns:p14="http://schemas.microsoft.com/office/powerpoint/2010/main" val="147900249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21B587-829E-471A-98C5-4BFD1C320FDF}"/>
              </a:ext>
            </a:extLst>
          </p:cNvPr>
          <p:cNvSpPr/>
          <p:nvPr/>
        </p:nvSpPr>
        <p:spPr>
          <a:xfrm>
            <a:off x="419100" y="1054099"/>
            <a:ext cx="11582400" cy="3046988"/>
          </a:xfrm>
          <a:prstGeom prst="rect">
            <a:avLst/>
          </a:prstGeom>
        </p:spPr>
        <p:txBody>
          <a:bodyPr wrap="square">
            <a:spAutoFit/>
          </a:bodyPr>
          <a:lstStyle/>
          <a:p>
            <a:r>
              <a:rPr lang="en-US" sz="4800" dirty="0"/>
              <a:t>If the person does not have the right equipment to give a safe shower, contact the care manager to request a physical therapy evaluation.</a:t>
            </a:r>
          </a:p>
        </p:txBody>
      </p:sp>
    </p:spTree>
    <p:extLst>
      <p:ext uri="{BB962C8B-B14F-4D97-AF65-F5344CB8AC3E}">
        <p14:creationId xmlns:p14="http://schemas.microsoft.com/office/powerpoint/2010/main" val="189711731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9ECFD3-327C-4DED-8D15-832C1B428C1B}"/>
              </a:ext>
            </a:extLst>
          </p:cNvPr>
          <p:cNvSpPr/>
          <p:nvPr/>
        </p:nvSpPr>
        <p:spPr>
          <a:xfrm>
            <a:off x="292100" y="88900"/>
            <a:ext cx="11798300" cy="6756896"/>
          </a:xfrm>
          <a:prstGeom prst="rect">
            <a:avLst/>
          </a:prstGeom>
        </p:spPr>
        <p:txBody>
          <a:bodyPr wrap="square">
            <a:spAutoFit/>
          </a:bodyPr>
          <a:lstStyle/>
          <a:p>
            <a:r>
              <a:rPr lang="en-US" sz="4400" dirty="0"/>
              <a:t>                  General Tips for Bathing </a:t>
            </a:r>
          </a:p>
          <a:p>
            <a:endParaRPr lang="en-US" sz="4400" dirty="0"/>
          </a:p>
          <a:p>
            <a:r>
              <a:rPr lang="en-US" dirty="0"/>
              <a:t>• </a:t>
            </a:r>
            <a:r>
              <a:rPr lang="en-US" sz="2800" dirty="0"/>
              <a:t>Encourage the person to bathe herself/himself as much as possible.</a:t>
            </a:r>
          </a:p>
          <a:p>
            <a:endParaRPr lang="en-US" sz="2800" dirty="0"/>
          </a:p>
          <a:p>
            <a:r>
              <a:rPr lang="en-US" sz="2800" dirty="0"/>
              <a:t>• If bathing is difficult, do it only as often as in the plan of care. </a:t>
            </a:r>
          </a:p>
          <a:p>
            <a:endParaRPr lang="en-US" sz="2800" dirty="0"/>
          </a:p>
          <a:p>
            <a:r>
              <a:rPr lang="en-US" sz="2800" dirty="0"/>
              <a:t> • Make sure that the hands, face, and genital area are washed every day. </a:t>
            </a:r>
          </a:p>
          <a:p>
            <a:endParaRPr lang="en-US" sz="2800" dirty="0"/>
          </a:p>
          <a:p>
            <a:r>
              <a:rPr lang="en-US" sz="2800" dirty="0"/>
              <a:t> • Have all supplies ready before starting a bath. Keep the room comfortably warm. </a:t>
            </a:r>
          </a:p>
          <a:p>
            <a:endParaRPr lang="en-US" sz="2800" dirty="0"/>
          </a:p>
          <a:p>
            <a:r>
              <a:rPr lang="en-US" sz="2800" dirty="0"/>
              <a:t> • Respect the person’s privacy. Keep her/him covered when possible.  </a:t>
            </a:r>
          </a:p>
          <a:p>
            <a:endParaRPr lang="en-US" sz="2800" dirty="0"/>
          </a:p>
          <a:p>
            <a:r>
              <a:rPr lang="en-US" sz="2800" dirty="0"/>
              <a:t>• Wear gloves. </a:t>
            </a:r>
          </a:p>
        </p:txBody>
      </p:sp>
    </p:spTree>
    <p:extLst>
      <p:ext uri="{BB962C8B-B14F-4D97-AF65-F5344CB8AC3E}">
        <p14:creationId xmlns:p14="http://schemas.microsoft.com/office/powerpoint/2010/main" val="318674549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186D9A-7BF9-4EFF-856B-7AEFE913E7DA}"/>
              </a:ext>
            </a:extLst>
          </p:cNvPr>
          <p:cNvSpPr/>
          <p:nvPr/>
        </p:nvSpPr>
        <p:spPr>
          <a:xfrm>
            <a:off x="190500" y="292100"/>
            <a:ext cx="11823700" cy="5078313"/>
          </a:xfrm>
          <a:prstGeom prst="rect">
            <a:avLst/>
          </a:prstGeom>
        </p:spPr>
        <p:txBody>
          <a:bodyPr wrap="square">
            <a:spAutoFit/>
          </a:bodyPr>
          <a:lstStyle/>
          <a:p>
            <a:r>
              <a:rPr lang="en-US" sz="3600" dirty="0"/>
              <a:t>Safety is important when giving a shower. </a:t>
            </a:r>
          </a:p>
          <a:p>
            <a:endParaRPr lang="en-US" sz="3600" dirty="0"/>
          </a:p>
          <a:p>
            <a:r>
              <a:rPr lang="en-US" sz="3600" dirty="0"/>
              <a:t>If a shower chair is used, check it to make sure it’s sturdy. </a:t>
            </a:r>
          </a:p>
          <a:p>
            <a:endParaRPr lang="en-US" sz="3600" dirty="0"/>
          </a:p>
          <a:p>
            <a:r>
              <a:rPr lang="en-US" sz="3600" dirty="0"/>
              <a:t> Adjust the height as needed. </a:t>
            </a:r>
          </a:p>
          <a:p>
            <a:endParaRPr lang="en-US" sz="3600" dirty="0"/>
          </a:p>
          <a:p>
            <a:r>
              <a:rPr lang="en-US" sz="3600" dirty="0"/>
              <a:t>Put a bath mat or towel on the floor outside of the shower to prevent the person from slipping on a wet floor when she/he steps out of the shower</a:t>
            </a:r>
          </a:p>
        </p:txBody>
      </p:sp>
    </p:spTree>
    <p:extLst>
      <p:ext uri="{BB962C8B-B14F-4D97-AF65-F5344CB8AC3E}">
        <p14:creationId xmlns:p14="http://schemas.microsoft.com/office/powerpoint/2010/main" val="160328405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50A10C-4188-40DA-AA54-C81F38581065}"/>
              </a:ext>
            </a:extLst>
          </p:cNvPr>
          <p:cNvSpPr/>
          <p:nvPr/>
        </p:nvSpPr>
        <p:spPr>
          <a:xfrm>
            <a:off x="292100" y="393700"/>
            <a:ext cx="11798300" cy="6135509"/>
          </a:xfrm>
          <a:prstGeom prst="rect">
            <a:avLst/>
          </a:prstGeom>
        </p:spPr>
        <p:txBody>
          <a:bodyPr wrap="square">
            <a:spAutoFit/>
          </a:bodyPr>
          <a:lstStyle/>
          <a:p>
            <a:r>
              <a:rPr lang="en-US" sz="3600" dirty="0"/>
              <a:t>   Always stay with the person while she/he is in the shower</a:t>
            </a:r>
          </a:p>
          <a:p>
            <a:endParaRPr lang="en-US" sz="3600" dirty="0"/>
          </a:p>
          <a:p>
            <a:r>
              <a:rPr lang="en-US" sz="2800" dirty="0"/>
              <a:t>If the person becomes dizzy during a shower, turn off the water. </a:t>
            </a:r>
          </a:p>
          <a:p>
            <a:endParaRPr lang="en-US" sz="2800" dirty="0"/>
          </a:p>
          <a:p>
            <a:r>
              <a:rPr lang="en-US" sz="2800" dirty="0"/>
              <a:t>If the person is standing, have her/him sit down and lower the head as much as possible.</a:t>
            </a:r>
          </a:p>
          <a:p>
            <a:endParaRPr lang="en-US" sz="2800" dirty="0"/>
          </a:p>
          <a:p>
            <a:r>
              <a:rPr lang="en-US" sz="2800" dirty="0"/>
              <a:t> Cover the person with a dry bath towel.  </a:t>
            </a:r>
          </a:p>
          <a:p>
            <a:r>
              <a:rPr lang="en-US" sz="2800" dirty="0"/>
              <a:t> </a:t>
            </a:r>
          </a:p>
          <a:p>
            <a:r>
              <a:rPr lang="en-US" sz="2800" dirty="0"/>
              <a:t>During the shower, look at the person’s skin for areas of redness, rashes, or tenderness. Report this information to the care manager. </a:t>
            </a:r>
          </a:p>
          <a:p>
            <a:r>
              <a:rPr lang="en-US" sz="3600" dirty="0"/>
              <a:t> </a:t>
            </a:r>
          </a:p>
          <a:p>
            <a:endParaRPr lang="en-US" sz="3600" dirty="0"/>
          </a:p>
        </p:txBody>
      </p:sp>
    </p:spTree>
    <p:extLst>
      <p:ext uri="{BB962C8B-B14F-4D97-AF65-F5344CB8AC3E}">
        <p14:creationId xmlns:p14="http://schemas.microsoft.com/office/powerpoint/2010/main" val="101328170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63646-0868-406E-89A1-D01B63A527D0}"/>
              </a:ext>
            </a:extLst>
          </p:cNvPr>
          <p:cNvSpPr>
            <a:spLocks noGrp="1"/>
          </p:cNvSpPr>
          <p:nvPr>
            <p:ph type="title"/>
          </p:nvPr>
        </p:nvSpPr>
        <p:spPr>
          <a:xfrm>
            <a:off x="894522" y="365125"/>
            <a:ext cx="10459278" cy="1325563"/>
          </a:xfrm>
        </p:spPr>
        <p:txBody>
          <a:bodyPr/>
          <a:lstStyle/>
          <a:p>
            <a:r>
              <a:rPr lang="en-US" dirty="0"/>
              <a:t>                Procedures for a Shower</a:t>
            </a:r>
          </a:p>
        </p:txBody>
      </p:sp>
      <p:sp>
        <p:nvSpPr>
          <p:cNvPr id="3" name="Content Placeholder 2">
            <a:extLst>
              <a:ext uri="{FF2B5EF4-FFF2-40B4-BE49-F238E27FC236}">
                <a16:creationId xmlns:a16="http://schemas.microsoft.com/office/drawing/2014/main" id="{C9C9F06A-19B2-4338-9305-1A470BB25A83}"/>
              </a:ext>
            </a:extLst>
          </p:cNvPr>
          <p:cNvSpPr>
            <a:spLocks noGrp="1"/>
          </p:cNvSpPr>
          <p:nvPr>
            <p:ph idx="1"/>
          </p:nvPr>
        </p:nvSpPr>
        <p:spPr>
          <a:xfrm>
            <a:off x="202019" y="1690688"/>
            <a:ext cx="11989981" cy="4486275"/>
          </a:xfrm>
        </p:spPr>
        <p:txBody>
          <a:bodyPr>
            <a:normAutofit/>
          </a:bodyPr>
          <a:lstStyle/>
          <a:p>
            <a:r>
              <a:rPr lang="en-US" dirty="0"/>
              <a:t>1. Get everything you will need.</a:t>
            </a:r>
          </a:p>
          <a:p>
            <a:r>
              <a:rPr lang="en-US" dirty="0"/>
              <a:t> 2. Make sure that the bathroom is warm.</a:t>
            </a:r>
          </a:p>
          <a:p>
            <a:r>
              <a:rPr lang="en-US" dirty="0"/>
              <a:t> 3. Make sure the shower chair is clean. Clean the chair if necessary. </a:t>
            </a:r>
          </a:p>
          <a:p>
            <a:r>
              <a:rPr lang="en-US" dirty="0"/>
              <a:t>4. Place a nonskid mat in shower stall if the person is standing during shower.</a:t>
            </a:r>
          </a:p>
          <a:p>
            <a:r>
              <a:rPr lang="en-US" dirty="0"/>
              <a:t> 5. Explain what you are going to do. This is very important for persons with dementia.</a:t>
            </a:r>
          </a:p>
          <a:p>
            <a:r>
              <a:rPr lang="en-US" dirty="0"/>
              <a:t> 6. Wash your hands and put on gloves.</a:t>
            </a:r>
          </a:p>
          <a:p>
            <a:r>
              <a:rPr lang="en-US" dirty="0"/>
              <a:t> 7. Ask the person if she/he needs to go to the bathroom. It may be easier to undress the person on the toilet. </a:t>
            </a:r>
          </a:p>
        </p:txBody>
      </p:sp>
    </p:spTree>
    <p:extLst>
      <p:ext uri="{BB962C8B-B14F-4D97-AF65-F5344CB8AC3E}">
        <p14:creationId xmlns:p14="http://schemas.microsoft.com/office/powerpoint/2010/main" val="204507143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68943-3D10-46DD-B28B-9779E81F6819}"/>
              </a:ext>
            </a:extLst>
          </p:cNvPr>
          <p:cNvSpPr>
            <a:spLocks noGrp="1"/>
          </p:cNvSpPr>
          <p:nvPr>
            <p:ph type="title"/>
          </p:nvPr>
        </p:nvSpPr>
        <p:spPr>
          <a:xfrm>
            <a:off x="735496" y="1"/>
            <a:ext cx="10618304" cy="1302026"/>
          </a:xfrm>
        </p:spPr>
        <p:txBody>
          <a:bodyPr/>
          <a:lstStyle/>
          <a:p>
            <a:r>
              <a:rPr lang="en-US" dirty="0"/>
              <a:t>                 Procedures for a Shower</a:t>
            </a:r>
          </a:p>
        </p:txBody>
      </p:sp>
      <p:sp>
        <p:nvSpPr>
          <p:cNvPr id="3" name="Content Placeholder 2">
            <a:extLst>
              <a:ext uri="{FF2B5EF4-FFF2-40B4-BE49-F238E27FC236}">
                <a16:creationId xmlns:a16="http://schemas.microsoft.com/office/drawing/2014/main" id="{F0E49BBC-E3D0-46CA-A47B-C64E1118700F}"/>
              </a:ext>
            </a:extLst>
          </p:cNvPr>
          <p:cNvSpPr>
            <a:spLocks noGrp="1"/>
          </p:cNvSpPr>
          <p:nvPr>
            <p:ph idx="1"/>
          </p:nvPr>
        </p:nvSpPr>
        <p:spPr>
          <a:xfrm>
            <a:off x="0" y="1302026"/>
            <a:ext cx="12192000" cy="4874937"/>
          </a:xfrm>
        </p:spPr>
        <p:txBody>
          <a:bodyPr>
            <a:normAutofit/>
          </a:bodyPr>
          <a:lstStyle/>
          <a:p>
            <a:r>
              <a:rPr lang="en-US" dirty="0"/>
              <a:t>8. If the person wants to undress in her/his room, assist the person to undress and put on robe and slippers.</a:t>
            </a:r>
          </a:p>
          <a:p>
            <a:r>
              <a:rPr lang="en-US" dirty="0"/>
              <a:t> 9. If the person cannot walk, take the person by wheelchair to the bathroom. </a:t>
            </a:r>
          </a:p>
          <a:p>
            <a:r>
              <a:rPr lang="en-US" dirty="0"/>
              <a:t>10. Transfer the person to the shower chair. </a:t>
            </a:r>
          </a:p>
          <a:p>
            <a:r>
              <a:rPr lang="en-US" dirty="0"/>
              <a:t>11. Turn on the shower and adjust water temperature. Direct water spray away from the person while adjusting. Flow rate should be gentle. Check water temperature on an inner surface of your forearm. NEVER have a person step into a shower before the water temperature has been tested. </a:t>
            </a:r>
          </a:p>
          <a:p>
            <a:r>
              <a:rPr lang="en-US" dirty="0"/>
              <a:t>12. Help the person to wash as needed. If the person can’t help, start with the eyes then wash face, ears, neck, arms, hands, chest, abdomen, and back. Ask the person if she/he wants soap used on the face. </a:t>
            </a:r>
          </a:p>
        </p:txBody>
      </p:sp>
    </p:spTree>
    <p:extLst>
      <p:ext uri="{BB962C8B-B14F-4D97-AF65-F5344CB8AC3E}">
        <p14:creationId xmlns:p14="http://schemas.microsoft.com/office/powerpoint/2010/main" val="6589444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C1196-C661-4DBE-A850-191FA7C26219}"/>
              </a:ext>
            </a:extLst>
          </p:cNvPr>
          <p:cNvSpPr>
            <a:spLocks noGrp="1"/>
          </p:cNvSpPr>
          <p:nvPr>
            <p:ph type="title"/>
          </p:nvPr>
        </p:nvSpPr>
        <p:spPr>
          <a:xfrm>
            <a:off x="815009" y="-546651"/>
            <a:ext cx="10538791" cy="2237340"/>
          </a:xfrm>
        </p:spPr>
        <p:txBody>
          <a:bodyPr/>
          <a:lstStyle/>
          <a:p>
            <a:r>
              <a:rPr lang="en-US" dirty="0"/>
              <a:t>               Procedures for a Shower</a:t>
            </a:r>
          </a:p>
        </p:txBody>
      </p:sp>
      <p:sp>
        <p:nvSpPr>
          <p:cNvPr id="3" name="Rectangle 2">
            <a:extLst>
              <a:ext uri="{FF2B5EF4-FFF2-40B4-BE49-F238E27FC236}">
                <a16:creationId xmlns:a16="http://schemas.microsoft.com/office/drawing/2014/main" id="{5A826058-1EAF-4D95-85F8-A845AB6D9BE3}"/>
              </a:ext>
            </a:extLst>
          </p:cNvPr>
          <p:cNvSpPr/>
          <p:nvPr/>
        </p:nvSpPr>
        <p:spPr>
          <a:xfrm>
            <a:off x="79513" y="1152939"/>
            <a:ext cx="12112487" cy="5262979"/>
          </a:xfrm>
          <a:prstGeom prst="rect">
            <a:avLst/>
          </a:prstGeom>
        </p:spPr>
        <p:txBody>
          <a:bodyPr wrap="square">
            <a:spAutoFit/>
          </a:bodyPr>
          <a:lstStyle/>
          <a:p>
            <a:r>
              <a:rPr lang="en-US" sz="2800" dirty="0"/>
              <a:t>13. Rinse with warm water.</a:t>
            </a:r>
          </a:p>
          <a:p>
            <a:r>
              <a:rPr lang="en-US" sz="2800" dirty="0"/>
              <a:t>14. Wash legs, feet, genital area and in between toes. Wash genital area from front to back. NOTE: Wash female genital area from front of chair; wash anal area from under the chair. Rinse well with warm water; discard washcloth in a laundry basket. </a:t>
            </a:r>
          </a:p>
          <a:p>
            <a:r>
              <a:rPr lang="en-US" sz="2800" dirty="0"/>
              <a:t>15. Turn off shower and cover the person with a towel; place towel around hair if wet.</a:t>
            </a:r>
          </a:p>
          <a:p>
            <a:r>
              <a:rPr lang="en-US" sz="2800" dirty="0"/>
              <a:t>16. Assist the person out of shower. </a:t>
            </a:r>
          </a:p>
          <a:p>
            <a:r>
              <a:rPr lang="en-US" sz="2800" dirty="0"/>
              <a:t>17. Remove and dispose of gloves. </a:t>
            </a:r>
          </a:p>
          <a:p>
            <a:r>
              <a:rPr lang="en-US" sz="2800" dirty="0"/>
              <a:t>18. Uncover the person one area at a time and pat dry. CAUTION: Once a towel has been used to dry any area below the waist, it should not be used on other areas. </a:t>
            </a:r>
          </a:p>
        </p:txBody>
      </p:sp>
    </p:spTree>
    <p:extLst>
      <p:ext uri="{BB962C8B-B14F-4D97-AF65-F5344CB8AC3E}">
        <p14:creationId xmlns:p14="http://schemas.microsoft.com/office/powerpoint/2010/main" val="214569841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794D6-8C7A-43FD-88F3-F158DB9DC2B6}"/>
              </a:ext>
            </a:extLst>
          </p:cNvPr>
          <p:cNvSpPr>
            <a:spLocks noGrp="1"/>
          </p:cNvSpPr>
          <p:nvPr>
            <p:ph type="title"/>
          </p:nvPr>
        </p:nvSpPr>
        <p:spPr>
          <a:xfrm>
            <a:off x="864704" y="-506896"/>
            <a:ext cx="10489096" cy="1938132"/>
          </a:xfrm>
        </p:spPr>
        <p:txBody>
          <a:bodyPr/>
          <a:lstStyle/>
          <a:p>
            <a:r>
              <a:rPr lang="en-US" dirty="0"/>
              <a:t>               Procedures for a Shower</a:t>
            </a:r>
          </a:p>
        </p:txBody>
      </p:sp>
      <p:sp>
        <p:nvSpPr>
          <p:cNvPr id="3" name="Rectangle 2">
            <a:extLst>
              <a:ext uri="{FF2B5EF4-FFF2-40B4-BE49-F238E27FC236}">
                <a16:creationId xmlns:a16="http://schemas.microsoft.com/office/drawing/2014/main" id="{B5C7D8F8-7FDD-48AF-B32A-8F77FDB89276}"/>
              </a:ext>
            </a:extLst>
          </p:cNvPr>
          <p:cNvSpPr/>
          <p:nvPr/>
        </p:nvSpPr>
        <p:spPr>
          <a:xfrm>
            <a:off x="122582" y="974035"/>
            <a:ext cx="11973339" cy="5478423"/>
          </a:xfrm>
          <a:prstGeom prst="rect">
            <a:avLst/>
          </a:prstGeom>
        </p:spPr>
        <p:txBody>
          <a:bodyPr wrap="square">
            <a:spAutoFit/>
          </a:bodyPr>
          <a:lstStyle/>
          <a:p>
            <a:endParaRPr lang="en-US" sz="2400" dirty="0"/>
          </a:p>
          <a:p>
            <a:r>
              <a:rPr lang="en-US" sz="2800" dirty="0"/>
              <a:t>19. Apply non-talcum powder, lotion, and deodorant if the person wants them. During the entire process, check the skin for breakdown, unusual bruising, cuts, or anything unusual.  </a:t>
            </a:r>
          </a:p>
          <a:p>
            <a:r>
              <a:rPr lang="en-US" sz="2800" dirty="0"/>
              <a:t>20. Assist with dressing.</a:t>
            </a:r>
          </a:p>
          <a:p>
            <a:r>
              <a:rPr lang="en-US" sz="2800" dirty="0"/>
              <a:t>21. Help the person to a comfortable place and assist with any personal care such as shaving and hair care.   </a:t>
            </a:r>
          </a:p>
          <a:p>
            <a:r>
              <a:rPr lang="en-US" sz="2800" dirty="0"/>
              <a:t>22. Do not cut fingernails or toe nails.  If the nails are a problem, report it to your supervisor.</a:t>
            </a:r>
          </a:p>
          <a:p>
            <a:r>
              <a:rPr lang="en-US" sz="2800" dirty="0"/>
              <a:t>23. Return to bathroom, remove soiled articles, and clean the shower chair.  </a:t>
            </a:r>
          </a:p>
          <a:p>
            <a:r>
              <a:rPr lang="en-US" sz="2800" dirty="0"/>
              <a:t>24. Wash your hands. </a:t>
            </a:r>
          </a:p>
          <a:p>
            <a:r>
              <a:rPr lang="en-US" sz="2800" dirty="0"/>
              <a:t>25. Report anything unusual to your supervisor. </a:t>
            </a:r>
          </a:p>
          <a:p>
            <a:r>
              <a:rPr lang="en-US" dirty="0"/>
              <a:t> </a:t>
            </a:r>
          </a:p>
        </p:txBody>
      </p:sp>
    </p:spTree>
    <p:extLst>
      <p:ext uri="{BB962C8B-B14F-4D97-AF65-F5344CB8AC3E}">
        <p14:creationId xmlns:p14="http://schemas.microsoft.com/office/powerpoint/2010/main" val="413630129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748208-E039-48C6-B818-BAB53527DA75}"/>
              </a:ext>
            </a:extLst>
          </p:cNvPr>
          <p:cNvSpPr/>
          <p:nvPr/>
        </p:nvSpPr>
        <p:spPr>
          <a:xfrm>
            <a:off x="715617" y="844826"/>
            <a:ext cx="11476383" cy="2862322"/>
          </a:xfrm>
          <a:prstGeom prst="rect">
            <a:avLst/>
          </a:prstGeom>
        </p:spPr>
        <p:txBody>
          <a:bodyPr wrap="square">
            <a:spAutoFit/>
          </a:bodyPr>
          <a:lstStyle/>
          <a:p>
            <a:r>
              <a:rPr lang="en-US" sz="6000" dirty="0"/>
              <a:t>Bathing Persons with Dementia, Alzheimer’s disease or Cognitive Deficits</a:t>
            </a:r>
          </a:p>
        </p:txBody>
      </p:sp>
    </p:spTree>
    <p:extLst>
      <p:ext uri="{BB962C8B-B14F-4D97-AF65-F5344CB8AC3E}">
        <p14:creationId xmlns:p14="http://schemas.microsoft.com/office/powerpoint/2010/main" val="145601941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19AED25-0551-42B8-B957-703E76125B60}"/>
              </a:ext>
            </a:extLst>
          </p:cNvPr>
          <p:cNvSpPr/>
          <p:nvPr/>
        </p:nvSpPr>
        <p:spPr>
          <a:xfrm>
            <a:off x="129209" y="437322"/>
            <a:ext cx="11867321" cy="5539978"/>
          </a:xfrm>
          <a:prstGeom prst="rect">
            <a:avLst/>
          </a:prstGeom>
        </p:spPr>
        <p:txBody>
          <a:bodyPr wrap="square">
            <a:spAutoFit/>
          </a:bodyPr>
          <a:lstStyle/>
          <a:p>
            <a:r>
              <a:rPr lang="en-US" sz="2800" dirty="0"/>
              <a:t>Bathing may be difficult when bathing persons with Alzheimer’s disease, dementia, or other cognitive impairments. </a:t>
            </a:r>
          </a:p>
          <a:p>
            <a:endParaRPr lang="en-US" sz="2800" dirty="0"/>
          </a:p>
          <a:p>
            <a:r>
              <a:rPr lang="en-US" sz="2800" dirty="0"/>
              <a:t>Cognitive impairment is when a person has trouble remembering, learning new things, concentrating, or making decisions that affect their everyday life.  </a:t>
            </a:r>
          </a:p>
          <a:p>
            <a:r>
              <a:rPr lang="en-US" sz="2800" dirty="0"/>
              <a:t> Some persons may refuse to bathe. </a:t>
            </a:r>
          </a:p>
          <a:p>
            <a:endParaRPr lang="en-US" sz="2800" dirty="0"/>
          </a:p>
          <a:p>
            <a:r>
              <a:rPr lang="en-US" sz="2800" dirty="0"/>
              <a:t>If the person continues to refuse, it is probably because the person is afraid of something about taking a bath or shower. </a:t>
            </a:r>
          </a:p>
          <a:p>
            <a:endParaRPr lang="en-US" sz="2800" dirty="0"/>
          </a:p>
          <a:p>
            <a:r>
              <a:rPr lang="en-US" sz="2800" dirty="0"/>
              <a:t> Individuals with dementia, Alzheimer’s disease and cognitive impairment may not be able to tell you what is bothering them.  </a:t>
            </a:r>
          </a:p>
          <a:p>
            <a:r>
              <a:rPr lang="en-US" dirty="0"/>
              <a:t> </a:t>
            </a:r>
          </a:p>
        </p:txBody>
      </p:sp>
    </p:spTree>
    <p:extLst>
      <p:ext uri="{BB962C8B-B14F-4D97-AF65-F5344CB8AC3E}">
        <p14:creationId xmlns:p14="http://schemas.microsoft.com/office/powerpoint/2010/main" val="2332278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9980726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453F85-2171-4916-81B5-8AD60C6AF1EA}"/>
              </a:ext>
            </a:extLst>
          </p:cNvPr>
          <p:cNvSpPr/>
          <p:nvPr/>
        </p:nvSpPr>
        <p:spPr>
          <a:xfrm>
            <a:off x="139148" y="387626"/>
            <a:ext cx="11648661" cy="5878532"/>
          </a:xfrm>
          <a:prstGeom prst="rect">
            <a:avLst/>
          </a:prstGeom>
        </p:spPr>
        <p:txBody>
          <a:bodyPr wrap="square">
            <a:spAutoFit/>
          </a:bodyPr>
          <a:lstStyle/>
          <a:p>
            <a:r>
              <a:rPr lang="en-US" sz="2800" dirty="0"/>
              <a:t>Tips: Daily routine Establish a regular daily schedule that includes bathing at the same time every day.</a:t>
            </a:r>
          </a:p>
          <a:p>
            <a:endParaRPr lang="en-US" sz="2800" dirty="0"/>
          </a:p>
          <a:p>
            <a:r>
              <a:rPr lang="en-US" sz="2800" dirty="0"/>
              <a:t>  It becomes a normal part of their day, like eating or sleeping. </a:t>
            </a:r>
          </a:p>
          <a:p>
            <a:r>
              <a:rPr lang="en-US" sz="2800" dirty="0"/>
              <a:t> </a:t>
            </a:r>
          </a:p>
          <a:p>
            <a:r>
              <a:rPr lang="en-US" sz="2800" dirty="0"/>
              <a:t>A predictable daily routine reduces stress and anxiety. </a:t>
            </a:r>
          </a:p>
          <a:p>
            <a:endParaRPr lang="en-US" sz="2800" dirty="0"/>
          </a:p>
          <a:p>
            <a:r>
              <a:rPr lang="en-US" sz="4000" u="sng" dirty="0"/>
              <a:t>Comfortable and Warm Bathroom</a:t>
            </a:r>
          </a:p>
          <a:p>
            <a:endParaRPr lang="en-US" sz="2800" dirty="0"/>
          </a:p>
          <a:p>
            <a:r>
              <a:rPr lang="en-US" sz="2800" dirty="0"/>
              <a:t> Many older adults don’t like bathing because they are afraid of being cold.</a:t>
            </a:r>
          </a:p>
          <a:p>
            <a:endParaRPr lang="en-US" sz="2800" dirty="0"/>
          </a:p>
          <a:p>
            <a:r>
              <a:rPr lang="en-US" sz="2800" dirty="0"/>
              <a:t> Older adults feel cold more easily than a younger person. </a:t>
            </a:r>
          </a:p>
          <a:p>
            <a:endParaRPr lang="en-US" sz="2800" dirty="0"/>
          </a:p>
        </p:txBody>
      </p:sp>
    </p:spTree>
    <p:extLst>
      <p:ext uri="{BB962C8B-B14F-4D97-AF65-F5344CB8AC3E}">
        <p14:creationId xmlns:p14="http://schemas.microsoft.com/office/powerpoint/2010/main" val="129958650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F3C29E-AE9C-40B9-9AB0-2758B4F80BAD}"/>
              </a:ext>
            </a:extLst>
          </p:cNvPr>
          <p:cNvSpPr/>
          <p:nvPr/>
        </p:nvSpPr>
        <p:spPr>
          <a:xfrm>
            <a:off x="238539" y="168965"/>
            <a:ext cx="11953461" cy="6217087"/>
          </a:xfrm>
          <a:prstGeom prst="rect">
            <a:avLst/>
          </a:prstGeom>
        </p:spPr>
        <p:txBody>
          <a:bodyPr wrap="square">
            <a:spAutoFit/>
          </a:bodyPr>
          <a:lstStyle/>
          <a:p>
            <a:r>
              <a:rPr lang="en-US" sz="4400" dirty="0"/>
              <a:t>                             Avoid Arguments </a:t>
            </a:r>
          </a:p>
          <a:p>
            <a:r>
              <a:rPr lang="en-US" sz="2800" dirty="0"/>
              <a:t>  </a:t>
            </a:r>
          </a:p>
          <a:p>
            <a:r>
              <a:rPr lang="en-US" sz="2800" dirty="0"/>
              <a:t>Don’t argue about bathing.</a:t>
            </a:r>
          </a:p>
          <a:p>
            <a:endParaRPr lang="en-US" sz="2800" dirty="0"/>
          </a:p>
          <a:p>
            <a:r>
              <a:rPr lang="en-US" sz="2800" dirty="0"/>
              <a:t> Keep sentences short and simple. </a:t>
            </a:r>
          </a:p>
          <a:p>
            <a:endParaRPr lang="en-US" sz="2800" dirty="0"/>
          </a:p>
          <a:p>
            <a:r>
              <a:rPr lang="en-US" sz="2800" dirty="0"/>
              <a:t>Make eye contact, and smile. Extend your hand so they’ll take it, get up, and let you escort them toward the bathroom.  </a:t>
            </a:r>
          </a:p>
          <a:p>
            <a:endParaRPr lang="en-US" sz="2800" dirty="0"/>
          </a:p>
          <a:p>
            <a:r>
              <a:rPr lang="en-US" sz="2800" dirty="0"/>
              <a:t>Talk about something positive or rewarding to change the focus.</a:t>
            </a:r>
          </a:p>
          <a:p>
            <a:endParaRPr lang="en-US" sz="2800" dirty="0"/>
          </a:p>
          <a:p>
            <a:r>
              <a:rPr lang="en-US" sz="2800" dirty="0"/>
              <a:t>  Do this often so that when the person takes a shower, they think of positive things that they enjoy. </a:t>
            </a:r>
          </a:p>
          <a:p>
            <a:r>
              <a:rPr lang="en-US" dirty="0"/>
              <a:t> </a:t>
            </a:r>
          </a:p>
        </p:txBody>
      </p:sp>
    </p:spTree>
    <p:extLst>
      <p:ext uri="{BB962C8B-B14F-4D97-AF65-F5344CB8AC3E}">
        <p14:creationId xmlns:p14="http://schemas.microsoft.com/office/powerpoint/2010/main" val="155087335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84B78E-C57F-42C4-816C-D035B0BA2975}"/>
              </a:ext>
            </a:extLst>
          </p:cNvPr>
          <p:cNvSpPr/>
          <p:nvPr/>
        </p:nvSpPr>
        <p:spPr>
          <a:xfrm>
            <a:off x="308113" y="506896"/>
            <a:ext cx="11390244" cy="3170099"/>
          </a:xfrm>
          <a:prstGeom prst="rect">
            <a:avLst/>
          </a:prstGeom>
        </p:spPr>
        <p:txBody>
          <a:bodyPr wrap="square">
            <a:spAutoFit/>
          </a:bodyPr>
          <a:lstStyle/>
          <a:p>
            <a:r>
              <a:rPr lang="en-US" sz="4000" dirty="0"/>
              <a:t>Calming Use calm, soothing tone of voice, or play soothing music they like. </a:t>
            </a:r>
          </a:p>
          <a:p>
            <a:endParaRPr lang="en-US" sz="4000" dirty="0"/>
          </a:p>
          <a:p>
            <a:r>
              <a:rPr lang="en-US" sz="4000" dirty="0"/>
              <a:t>When the water is warm, slowly spray water on body parts to give them time to adjust to the feeling. </a:t>
            </a:r>
          </a:p>
        </p:txBody>
      </p:sp>
    </p:spTree>
    <p:extLst>
      <p:ext uri="{BB962C8B-B14F-4D97-AF65-F5344CB8AC3E}">
        <p14:creationId xmlns:p14="http://schemas.microsoft.com/office/powerpoint/2010/main" val="339253894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AB9EBB-6562-4748-BAF1-C96F1213ADA0}"/>
              </a:ext>
            </a:extLst>
          </p:cNvPr>
          <p:cNvSpPr/>
          <p:nvPr/>
        </p:nvSpPr>
        <p:spPr>
          <a:xfrm>
            <a:off x="218661" y="467138"/>
            <a:ext cx="11930269" cy="5693866"/>
          </a:xfrm>
          <a:prstGeom prst="rect">
            <a:avLst/>
          </a:prstGeom>
        </p:spPr>
        <p:txBody>
          <a:bodyPr wrap="square">
            <a:spAutoFit/>
          </a:bodyPr>
          <a:lstStyle/>
          <a:p>
            <a:r>
              <a:rPr lang="en-US" sz="2400" dirty="0"/>
              <a:t>No Surprises There are many steps to bathing which may be upsetting to someone with dementia, Alzheimer’s’ Disease or cognitive disability.  </a:t>
            </a:r>
          </a:p>
          <a:p>
            <a:endParaRPr lang="en-US" sz="2400" dirty="0"/>
          </a:p>
          <a:p>
            <a:r>
              <a:rPr lang="en-US" sz="2400" dirty="0"/>
              <a:t>Let them know what’s going to happen and talk them through it to avoid fear or anxiety. </a:t>
            </a:r>
          </a:p>
          <a:p>
            <a:r>
              <a:rPr lang="en-US" sz="2400" dirty="0"/>
              <a:t> </a:t>
            </a:r>
          </a:p>
          <a:p>
            <a:r>
              <a:rPr lang="en-US" sz="2400" dirty="0"/>
              <a:t>If the person really does not want to bathe or shower, do not force them. </a:t>
            </a:r>
          </a:p>
          <a:p>
            <a:endParaRPr lang="en-US" sz="2400" dirty="0"/>
          </a:p>
          <a:p>
            <a:r>
              <a:rPr lang="en-US" sz="2400" dirty="0"/>
              <a:t> Wait for several hours or the next day. </a:t>
            </a:r>
          </a:p>
          <a:p>
            <a:endParaRPr lang="en-US" sz="2400" dirty="0"/>
          </a:p>
          <a:p>
            <a:r>
              <a:rPr lang="en-US" sz="2400" dirty="0"/>
              <a:t>Report this to your supervisor. </a:t>
            </a:r>
          </a:p>
          <a:p>
            <a:endParaRPr lang="en-US" sz="2400" dirty="0"/>
          </a:p>
          <a:p>
            <a:r>
              <a:rPr lang="en-US" sz="2400" dirty="0"/>
              <a:t>If the person is incontinent, try to wash the urine or feces from the area. </a:t>
            </a:r>
          </a:p>
          <a:p>
            <a:endParaRPr lang="en-US" sz="2400" dirty="0"/>
          </a:p>
          <a:p>
            <a:r>
              <a:rPr lang="en-US" sz="2400" dirty="0"/>
              <a:t> Explain that you’re doing it so the area won’t be sore and painful.</a:t>
            </a:r>
          </a:p>
          <a:p>
            <a:endParaRPr lang="en-US" sz="2800" dirty="0"/>
          </a:p>
        </p:txBody>
      </p:sp>
    </p:spTree>
    <p:extLst>
      <p:ext uri="{BB962C8B-B14F-4D97-AF65-F5344CB8AC3E}">
        <p14:creationId xmlns:p14="http://schemas.microsoft.com/office/powerpoint/2010/main" val="282950022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3F0582-9DF1-4E10-AD95-530BAEC5C925}"/>
              </a:ext>
            </a:extLst>
          </p:cNvPr>
          <p:cNvSpPr/>
          <p:nvPr/>
        </p:nvSpPr>
        <p:spPr>
          <a:xfrm>
            <a:off x="4602578" y="3244334"/>
            <a:ext cx="2986843" cy="369332"/>
          </a:xfrm>
          <a:prstGeom prst="rect">
            <a:avLst/>
          </a:prstGeom>
        </p:spPr>
        <p:txBody>
          <a:bodyPr wrap="none">
            <a:spAutoFit/>
          </a:bodyPr>
          <a:lstStyle/>
          <a:p>
            <a:r>
              <a:rPr lang="en-US" dirty="0">
                <a:solidFill>
                  <a:srgbClr val="FFFFFF"/>
                </a:solidFill>
                <a:latin typeface="&amp;quot"/>
                <a:hlinkClick r:id="rId2"/>
              </a:rPr>
              <a:t>https://youtu.be/sl3Dc1kERto</a:t>
            </a:r>
            <a:endParaRPr lang="en-US" dirty="0"/>
          </a:p>
        </p:txBody>
      </p:sp>
    </p:spTree>
    <p:extLst>
      <p:ext uri="{BB962C8B-B14F-4D97-AF65-F5344CB8AC3E}">
        <p14:creationId xmlns:p14="http://schemas.microsoft.com/office/powerpoint/2010/main" val="70829092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747FF2E-2F1A-4153-8A4F-AE492138058F}"/>
              </a:ext>
            </a:extLst>
          </p:cNvPr>
          <p:cNvSpPr/>
          <p:nvPr/>
        </p:nvSpPr>
        <p:spPr>
          <a:xfrm>
            <a:off x="188843" y="119270"/>
            <a:ext cx="11439939" cy="5724644"/>
          </a:xfrm>
          <a:prstGeom prst="rect">
            <a:avLst/>
          </a:prstGeom>
        </p:spPr>
        <p:txBody>
          <a:bodyPr wrap="square">
            <a:spAutoFit/>
          </a:bodyPr>
          <a:lstStyle/>
          <a:p>
            <a:r>
              <a:rPr lang="en-US" sz="3200" dirty="0"/>
              <a:t>                           How to Give a Bed Bath Supplies </a:t>
            </a:r>
          </a:p>
          <a:p>
            <a:endParaRPr lang="en-US" sz="3200" dirty="0"/>
          </a:p>
          <a:p>
            <a:endParaRPr lang="en-US" sz="3200" dirty="0"/>
          </a:p>
          <a:p>
            <a:r>
              <a:rPr lang="en-US" sz="2800" dirty="0"/>
              <a:t>• Water basin and washcloths </a:t>
            </a:r>
          </a:p>
          <a:p>
            <a:endParaRPr lang="en-US" sz="2800" dirty="0"/>
          </a:p>
          <a:p>
            <a:r>
              <a:rPr lang="en-US" sz="2800" dirty="0"/>
              <a:t>• Bath towels </a:t>
            </a:r>
          </a:p>
          <a:p>
            <a:endParaRPr lang="en-US" sz="2800" dirty="0"/>
          </a:p>
          <a:p>
            <a:r>
              <a:rPr lang="en-US" sz="2800" dirty="0"/>
              <a:t>• Soap, lotion, and deodorant </a:t>
            </a:r>
          </a:p>
          <a:p>
            <a:endParaRPr lang="en-US" sz="2800" dirty="0"/>
          </a:p>
          <a:p>
            <a:r>
              <a:rPr lang="en-US" sz="2800" dirty="0"/>
              <a:t>• Lightweight blanket </a:t>
            </a:r>
          </a:p>
          <a:p>
            <a:endParaRPr lang="en-US" sz="2800" dirty="0"/>
          </a:p>
          <a:p>
            <a:r>
              <a:rPr lang="en-US" sz="2800" dirty="0"/>
              <a:t>• Clean clothes </a:t>
            </a:r>
          </a:p>
          <a:p>
            <a:r>
              <a:rPr lang="en-US" dirty="0"/>
              <a:t> </a:t>
            </a:r>
          </a:p>
        </p:txBody>
      </p:sp>
    </p:spTree>
    <p:extLst>
      <p:ext uri="{BB962C8B-B14F-4D97-AF65-F5344CB8AC3E}">
        <p14:creationId xmlns:p14="http://schemas.microsoft.com/office/powerpoint/2010/main" val="81219277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7D8A1D6-5516-4E7C-ADB3-423CF4640801}"/>
              </a:ext>
            </a:extLst>
          </p:cNvPr>
          <p:cNvSpPr/>
          <p:nvPr/>
        </p:nvSpPr>
        <p:spPr>
          <a:xfrm>
            <a:off x="288235" y="298174"/>
            <a:ext cx="11698356" cy="5201424"/>
          </a:xfrm>
          <a:prstGeom prst="rect">
            <a:avLst/>
          </a:prstGeom>
        </p:spPr>
        <p:txBody>
          <a:bodyPr wrap="square">
            <a:spAutoFit/>
          </a:bodyPr>
          <a:lstStyle/>
          <a:p>
            <a:r>
              <a:rPr lang="en-US" sz="4400" dirty="0"/>
              <a:t>                                 Preparation</a:t>
            </a:r>
            <a:r>
              <a:rPr lang="en-US" dirty="0"/>
              <a:t> </a:t>
            </a:r>
          </a:p>
          <a:p>
            <a:endParaRPr lang="en-US" dirty="0"/>
          </a:p>
          <a:p>
            <a:endParaRPr lang="en-US" dirty="0"/>
          </a:p>
          <a:p>
            <a:r>
              <a:rPr lang="en-US" sz="2800" dirty="0"/>
              <a:t>• Close the windows and turn up the heat to keep the room warm.</a:t>
            </a:r>
          </a:p>
          <a:p>
            <a:endParaRPr lang="en-US" sz="2800" dirty="0"/>
          </a:p>
          <a:p>
            <a:r>
              <a:rPr lang="en-US" sz="2800" dirty="0"/>
              <a:t> • Fill the water basin with warm water and check the water temperature.</a:t>
            </a:r>
          </a:p>
          <a:p>
            <a:endParaRPr lang="en-US" sz="2800" dirty="0"/>
          </a:p>
          <a:p>
            <a:r>
              <a:rPr lang="en-US" sz="2800" dirty="0"/>
              <a:t> • Place towels under the person to keep the bed dry. </a:t>
            </a:r>
          </a:p>
          <a:p>
            <a:endParaRPr lang="en-US" sz="2800" dirty="0"/>
          </a:p>
          <a:p>
            <a:r>
              <a:rPr lang="en-US" sz="2800" dirty="0"/>
              <a:t> • Cover the person with a blanket or towel. </a:t>
            </a:r>
          </a:p>
          <a:p>
            <a:endParaRPr lang="en-US" sz="2800" dirty="0"/>
          </a:p>
          <a:p>
            <a:r>
              <a:rPr lang="en-US" sz="2800" dirty="0"/>
              <a:t>Use the blanket or towel to keep the person warm. </a:t>
            </a:r>
          </a:p>
        </p:txBody>
      </p:sp>
    </p:spTree>
    <p:extLst>
      <p:ext uri="{BB962C8B-B14F-4D97-AF65-F5344CB8AC3E}">
        <p14:creationId xmlns:p14="http://schemas.microsoft.com/office/powerpoint/2010/main" val="79996129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D8F6D9-3112-4438-BB8F-05DCF7E54B4A}"/>
              </a:ext>
            </a:extLst>
          </p:cNvPr>
          <p:cNvSpPr/>
          <p:nvPr/>
        </p:nvSpPr>
        <p:spPr>
          <a:xfrm>
            <a:off x="198783" y="347871"/>
            <a:ext cx="11877260" cy="5539978"/>
          </a:xfrm>
          <a:prstGeom prst="rect">
            <a:avLst/>
          </a:prstGeom>
        </p:spPr>
        <p:txBody>
          <a:bodyPr wrap="square">
            <a:spAutoFit/>
          </a:bodyPr>
          <a:lstStyle/>
          <a:p>
            <a:r>
              <a:rPr lang="en-US" sz="4800" dirty="0"/>
              <a:t>                                    Process </a:t>
            </a:r>
          </a:p>
          <a:p>
            <a:endParaRPr lang="en-US" dirty="0"/>
          </a:p>
          <a:p>
            <a:r>
              <a:rPr lang="en-US" sz="2400" dirty="0"/>
              <a:t>• Make sure the person cannot fall out of bed.</a:t>
            </a:r>
          </a:p>
          <a:p>
            <a:endParaRPr lang="en-US" sz="2400" dirty="0"/>
          </a:p>
          <a:p>
            <a:r>
              <a:rPr lang="en-US" sz="2400" dirty="0"/>
              <a:t> • With soap and water, wash and dry the face, neck, and ears. </a:t>
            </a:r>
          </a:p>
          <a:p>
            <a:endParaRPr lang="en-US" sz="2400" dirty="0"/>
          </a:p>
          <a:p>
            <a:r>
              <a:rPr lang="en-US" sz="2400" dirty="0"/>
              <a:t>• Wash 1 side of the body from top to bottom and repeat on the other side.</a:t>
            </a:r>
          </a:p>
          <a:p>
            <a:endParaRPr lang="en-US" sz="2400" dirty="0"/>
          </a:p>
          <a:p>
            <a:r>
              <a:rPr lang="en-US" sz="2400" dirty="0"/>
              <a:t> Start by washing the shoulder, upper body, arm, and hand then the hip, legs, and feet.</a:t>
            </a:r>
          </a:p>
          <a:p>
            <a:endParaRPr lang="en-US" sz="2400" dirty="0"/>
          </a:p>
          <a:p>
            <a:r>
              <a:rPr lang="en-US" sz="2400" dirty="0"/>
              <a:t>  Rinse the soap off of each area and pat dry.</a:t>
            </a:r>
          </a:p>
          <a:p>
            <a:endParaRPr lang="en-US" sz="2400" dirty="0"/>
          </a:p>
          <a:p>
            <a:r>
              <a:rPr lang="en-US" sz="2400" dirty="0"/>
              <a:t> Check for redness and sores during the bed bath. </a:t>
            </a:r>
          </a:p>
          <a:p>
            <a:endParaRPr lang="en-US" sz="2400" dirty="0"/>
          </a:p>
        </p:txBody>
      </p:sp>
    </p:spTree>
    <p:extLst>
      <p:ext uri="{BB962C8B-B14F-4D97-AF65-F5344CB8AC3E}">
        <p14:creationId xmlns:p14="http://schemas.microsoft.com/office/powerpoint/2010/main" val="149205483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040E7F-96FE-45EE-8F24-08F0B5429F1C}"/>
              </a:ext>
            </a:extLst>
          </p:cNvPr>
          <p:cNvSpPr/>
          <p:nvPr/>
        </p:nvSpPr>
        <p:spPr>
          <a:xfrm>
            <a:off x="248478" y="188843"/>
            <a:ext cx="11718235" cy="6217087"/>
          </a:xfrm>
          <a:prstGeom prst="rect">
            <a:avLst/>
          </a:prstGeom>
        </p:spPr>
        <p:txBody>
          <a:bodyPr wrap="square">
            <a:spAutoFit/>
          </a:bodyPr>
          <a:lstStyle/>
          <a:p>
            <a:r>
              <a:rPr lang="en-US" sz="4400" dirty="0"/>
              <a:t>                                  Process</a:t>
            </a:r>
          </a:p>
          <a:p>
            <a:endParaRPr lang="en-US" dirty="0"/>
          </a:p>
          <a:p>
            <a:r>
              <a:rPr lang="en-US" sz="2400" dirty="0"/>
              <a:t>• The genital area is the last area to be washed. For women, wash the genital area from front to back.</a:t>
            </a:r>
          </a:p>
          <a:p>
            <a:endParaRPr lang="en-US" sz="2400" dirty="0"/>
          </a:p>
          <a:p>
            <a:r>
              <a:rPr lang="en-US" sz="2400" dirty="0"/>
              <a:t> For men, make sure you wash around the testicles. </a:t>
            </a:r>
          </a:p>
          <a:p>
            <a:endParaRPr lang="en-US" sz="2400" dirty="0"/>
          </a:p>
          <a:p>
            <a:r>
              <a:rPr lang="en-US" sz="2400" dirty="0"/>
              <a:t> Roll the person to the side to clean the buttocks. </a:t>
            </a:r>
          </a:p>
          <a:p>
            <a:endParaRPr lang="en-US" sz="2400" dirty="0"/>
          </a:p>
          <a:p>
            <a:r>
              <a:rPr lang="en-US" sz="2400" dirty="0"/>
              <a:t>• Apply lotion to the arms, legs, feet, or other dry skin areas. </a:t>
            </a:r>
          </a:p>
          <a:p>
            <a:endParaRPr lang="en-US" sz="2400" dirty="0"/>
          </a:p>
          <a:p>
            <a:r>
              <a:rPr lang="en-US" sz="2400" dirty="0"/>
              <a:t>• Remove all dirty washcloths and towels and help the person dress. </a:t>
            </a:r>
          </a:p>
          <a:p>
            <a:endParaRPr lang="en-US" sz="2400" dirty="0"/>
          </a:p>
          <a:p>
            <a:r>
              <a:rPr lang="en-US" sz="2400" dirty="0"/>
              <a:t>• Clean the water basin. </a:t>
            </a:r>
          </a:p>
          <a:p>
            <a:endParaRPr lang="en-US" sz="2400" dirty="0"/>
          </a:p>
          <a:p>
            <a:r>
              <a:rPr lang="en-US" sz="2400" dirty="0"/>
              <a:t>• Report any skin changes, like redness, to your supervisor. </a:t>
            </a:r>
          </a:p>
        </p:txBody>
      </p:sp>
    </p:spTree>
    <p:extLst>
      <p:ext uri="{BB962C8B-B14F-4D97-AF65-F5344CB8AC3E}">
        <p14:creationId xmlns:p14="http://schemas.microsoft.com/office/powerpoint/2010/main" val="6189184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624233-0DC6-497A-A943-6D5CBFDFAB46}"/>
              </a:ext>
            </a:extLst>
          </p:cNvPr>
          <p:cNvSpPr/>
          <p:nvPr/>
        </p:nvSpPr>
        <p:spPr>
          <a:xfrm>
            <a:off x="4602578" y="3244334"/>
            <a:ext cx="2986843" cy="369332"/>
          </a:xfrm>
          <a:prstGeom prst="rect">
            <a:avLst/>
          </a:prstGeom>
        </p:spPr>
        <p:txBody>
          <a:bodyPr wrap="none">
            <a:spAutoFit/>
          </a:bodyPr>
          <a:lstStyle/>
          <a:p>
            <a:r>
              <a:rPr lang="en-US" dirty="0">
                <a:solidFill>
                  <a:srgbClr val="FFFFFF"/>
                </a:solidFill>
                <a:latin typeface="&amp;quot"/>
                <a:hlinkClick r:id="rId2"/>
              </a:rPr>
              <a:t>https://youtu.be/sl3Dc1kERto</a:t>
            </a:r>
            <a:endParaRPr lang="en-US" dirty="0"/>
          </a:p>
        </p:txBody>
      </p:sp>
    </p:spTree>
    <p:extLst>
      <p:ext uri="{BB962C8B-B14F-4D97-AF65-F5344CB8AC3E}">
        <p14:creationId xmlns:p14="http://schemas.microsoft.com/office/powerpoint/2010/main" val="3980004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BFD29-F084-41F7-BA69-8B3709E6A932}"/>
              </a:ext>
            </a:extLst>
          </p:cNvPr>
          <p:cNvSpPr>
            <a:spLocks noGrp="1"/>
          </p:cNvSpPr>
          <p:nvPr>
            <p:ph type="title"/>
          </p:nvPr>
        </p:nvSpPr>
        <p:spPr/>
        <p:txBody>
          <a:bodyPr/>
          <a:lstStyle/>
          <a:p>
            <a:r>
              <a:rPr lang="en-US" dirty="0"/>
              <a:t> UNIVERSAL PRECAUTIONS </a:t>
            </a:r>
          </a:p>
        </p:txBody>
      </p:sp>
      <p:sp>
        <p:nvSpPr>
          <p:cNvPr id="3" name="Content Placeholder 2">
            <a:extLst>
              <a:ext uri="{FF2B5EF4-FFF2-40B4-BE49-F238E27FC236}">
                <a16:creationId xmlns:a16="http://schemas.microsoft.com/office/drawing/2014/main" id="{08176645-42EE-484B-B040-1D0A54B50D27}"/>
              </a:ext>
            </a:extLst>
          </p:cNvPr>
          <p:cNvSpPr>
            <a:spLocks noGrp="1"/>
          </p:cNvSpPr>
          <p:nvPr>
            <p:ph idx="1"/>
          </p:nvPr>
        </p:nvSpPr>
        <p:spPr/>
        <p:txBody>
          <a:bodyPr>
            <a:normAutofit fontScale="92500" lnSpcReduction="20000"/>
          </a:bodyPr>
          <a:lstStyle/>
          <a:p>
            <a:r>
              <a:rPr lang="en-US" dirty="0"/>
              <a:t>Follow safety techniques and good hygiene habits to stop the spread of germs and infections. </a:t>
            </a:r>
          </a:p>
          <a:p>
            <a:r>
              <a:rPr lang="en-US" dirty="0"/>
              <a:t>Guidelines to prevent the spread of infection and disease include: </a:t>
            </a:r>
          </a:p>
          <a:p>
            <a:r>
              <a:rPr lang="en-US" dirty="0"/>
              <a:t> Do not touch a person’s body fluids</a:t>
            </a:r>
          </a:p>
          <a:p>
            <a:r>
              <a:rPr lang="en-US" dirty="0"/>
              <a:t> Maintain a safe and clean work environment </a:t>
            </a:r>
          </a:p>
          <a:p>
            <a:r>
              <a:rPr lang="en-US" dirty="0"/>
              <a:t> Put waste in the right place</a:t>
            </a:r>
          </a:p>
          <a:p>
            <a:r>
              <a:rPr lang="en-US" dirty="0"/>
              <a:t> Use standard precautions and protective equipment to prevent spreading blood-borne pathogens (Germs spread from blood are called blood-borne pathogens) </a:t>
            </a:r>
          </a:p>
          <a:p>
            <a:r>
              <a:rPr lang="en-US" dirty="0"/>
              <a:t> Wash hands frequently and correctly </a:t>
            </a:r>
          </a:p>
          <a:p>
            <a:r>
              <a:rPr lang="en-US" dirty="0"/>
              <a:t> Wear gloves, apron or mask as needed </a:t>
            </a:r>
          </a:p>
        </p:txBody>
      </p:sp>
    </p:spTree>
    <p:extLst>
      <p:ext uri="{BB962C8B-B14F-4D97-AF65-F5344CB8AC3E}">
        <p14:creationId xmlns:p14="http://schemas.microsoft.com/office/powerpoint/2010/main" val="18079820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EAC0D6-5751-4B48-9A1A-D571C09C6DE7}"/>
              </a:ext>
            </a:extLst>
          </p:cNvPr>
          <p:cNvSpPr/>
          <p:nvPr/>
        </p:nvSpPr>
        <p:spPr>
          <a:xfrm>
            <a:off x="173255" y="86628"/>
            <a:ext cx="11174932" cy="6217087"/>
          </a:xfrm>
          <a:prstGeom prst="rect">
            <a:avLst/>
          </a:prstGeom>
        </p:spPr>
        <p:txBody>
          <a:bodyPr wrap="square">
            <a:spAutoFit/>
          </a:bodyPr>
          <a:lstStyle/>
          <a:p>
            <a:r>
              <a:rPr lang="en-US" sz="4400" dirty="0"/>
              <a:t>                                WASHING HAIR </a:t>
            </a:r>
          </a:p>
          <a:p>
            <a:r>
              <a:rPr lang="en-US" dirty="0"/>
              <a:t> </a:t>
            </a:r>
          </a:p>
          <a:p>
            <a:r>
              <a:rPr lang="en-US" sz="2400" dirty="0"/>
              <a:t>If the person is able to wash his/her own hair, it is okay if the person would like to do it for himself/herself.  </a:t>
            </a:r>
          </a:p>
          <a:p>
            <a:endParaRPr lang="en-US" sz="2400" dirty="0"/>
          </a:p>
          <a:p>
            <a:r>
              <a:rPr lang="en-US" sz="2400" dirty="0"/>
              <a:t>How often to wash  Ask the person when they would like to wash their hair. </a:t>
            </a:r>
          </a:p>
          <a:p>
            <a:endParaRPr lang="en-US" sz="2400" dirty="0"/>
          </a:p>
          <a:p>
            <a:r>
              <a:rPr lang="en-US" sz="2400" dirty="0"/>
              <a:t>Pay attention to the how the hair looks, how it smells, and if it seems dirty. </a:t>
            </a:r>
          </a:p>
          <a:p>
            <a:endParaRPr lang="en-US" sz="2400" dirty="0"/>
          </a:p>
          <a:p>
            <a:r>
              <a:rPr lang="en-US" sz="2400" dirty="0"/>
              <a:t>If you see redness, a lot of dandruff or have concerns about lice,</a:t>
            </a:r>
          </a:p>
          <a:p>
            <a:r>
              <a:rPr lang="en-US" sz="2400" dirty="0"/>
              <a:t> report this to your supervisor.  </a:t>
            </a:r>
          </a:p>
          <a:p>
            <a:endParaRPr lang="en-US" sz="2400" dirty="0"/>
          </a:p>
          <a:p>
            <a:r>
              <a:rPr lang="en-US" sz="2400" dirty="0"/>
              <a:t> If the person does not like having the hair washed, once every week or every</a:t>
            </a:r>
          </a:p>
          <a:p>
            <a:r>
              <a:rPr lang="en-US" sz="2400" dirty="0"/>
              <a:t> two weeks is okay. Brush or comb the hair daily. </a:t>
            </a:r>
          </a:p>
          <a:p>
            <a:endParaRPr lang="en-US" sz="2400" dirty="0"/>
          </a:p>
          <a:p>
            <a:r>
              <a:rPr lang="en-US" sz="2400" dirty="0"/>
              <a:t> Dry shampoo can be used in between. </a:t>
            </a:r>
          </a:p>
        </p:txBody>
      </p:sp>
    </p:spTree>
    <p:extLst>
      <p:ext uri="{BB962C8B-B14F-4D97-AF65-F5344CB8AC3E}">
        <p14:creationId xmlns:p14="http://schemas.microsoft.com/office/powerpoint/2010/main" val="299586996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64C161-D3FF-4AC8-B3A6-BD7C861BD011}"/>
              </a:ext>
            </a:extLst>
          </p:cNvPr>
          <p:cNvSpPr/>
          <p:nvPr/>
        </p:nvSpPr>
        <p:spPr>
          <a:xfrm>
            <a:off x="664142" y="308009"/>
            <a:ext cx="11931036" cy="6894195"/>
          </a:xfrm>
          <a:prstGeom prst="rect">
            <a:avLst/>
          </a:prstGeom>
        </p:spPr>
        <p:txBody>
          <a:bodyPr wrap="square">
            <a:spAutoFit/>
          </a:bodyPr>
          <a:lstStyle/>
          <a:p>
            <a:r>
              <a:rPr lang="en-US" sz="4400" dirty="0"/>
              <a:t>                          Sitting in the Bathtub </a:t>
            </a:r>
          </a:p>
          <a:p>
            <a:r>
              <a:rPr lang="en-US" sz="4400" dirty="0"/>
              <a:t> </a:t>
            </a:r>
          </a:p>
          <a:p>
            <a:r>
              <a:rPr lang="en-US" sz="2400" dirty="0"/>
              <a:t>Have plenty of clean, dry towels available.</a:t>
            </a:r>
          </a:p>
          <a:p>
            <a:endParaRPr lang="en-US" sz="2400" dirty="0"/>
          </a:p>
          <a:p>
            <a:r>
              <a:rPr lang="en-US" sz="2400" dirty="0"/>
              <a:t> Use a cup or shower hose to direct the water away from the face. </a:t>
            </a:r>
          </a:p>
          <a:p>
            <a:endParaRPr lang="en-US" sz="2400" dirty="0"/>
          </a:p>
          <a:p>
            <a:r>
              <a:rPr lang="en-US" sz="2400" dirty="0"/>
              <a:t>Many people do not like water in the face.</a:t>
            </a:r>
          </a:p>
          <a:p>
            <a:endParaRPr lang="en-US" sz="2400" dirty="0"/>
          </a:p>
          <a:p>
            <a:r>
              <a:rPr lang="en-US" sz="2400" dirty="0"/>
              <a:t> Water in the face may be more upsetting for anyone who is not healthy, has dementia, Alzheimer's disease or a cognitive deficit.</a:t>
            </a:r>
          </a:p>
          <a:p>
            <a:endParaRPr lang="en-US" sz="2400" dirty="0"/>
          </a:p>
          <a:p>
            <a:r>
              <a:rPr lang="en-US" sz="2400" dirty="0"/>
              <a:t> Make sure you test the water temperature first and rinse the hair. </a:t>
            </a:r>
          </a:p>
          <a:p>
            <a:endParaRPr lang="en-US" sz="2400" dirty="0"/>
          </a:p>
          <a:p>
            <a:r>
              <a:rPr lang="en-US" sz="2400" dirty="0"/>
              <a:t> Shampoo the hair and rinse -   Dry the hair with the towels.  </a:t>
            </a:r>
          </a:p>
          <a:p>
            <a:endParaRPr lang="en-US" sz="2400" dirty="0"/>
          </a:p>
          <a:p>
            <a:r>
              <a:rPr lang="en-US" sz="2400" dirty="0"/>
              <a:t> Comb or brush the hair.  </a:t>
            </a:r>
          </a:p>
          <a:p>
            <a:r>
              <a:rPr lang="en-US" dirty="0"/>
              <a:t> </a:t>
            </a:r>
          </a:p>
        </p:txBody>
      </p:sp>
    </p:spTree>
    <p:extLst>
      <p:ext uri="{BB962C8B-B14F-4D97-AF65-F5344CB8AC3E}">
        <p14:creationId xmlns:p14="http://schemas.microsoft.com/office/powerpoint/2010/main" val="393373757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116D7A-9974-4A2D-97BA-5B2832CB8AE5}"/>
              </a:ext>
            </a:extLst>
          </p:cNvPr>
          <p:cNvSpPr/>
          <p:nvPr/>
        </p:nvSpPr>
        <p:spPr>
          <a:xfrm>
            <a:off x="157212" y="105878"/>
            <a:ext cx="11877575" cy="5324535"/>
          </a:xfrm>
          <a:prstGeom prst="rect">
            <a:avLst/>
          </a:prstGeom>
        </p:spPr>
        <p:txBody>
          <a:bodyPr wrap="square">
            <a:spAutoFit/>
          </a:bodyPr>
          <a:lstStyle/>
          <a:p>
            <a:r>
              <a:rPr lang="en-US" sz="4400" dirty="0"/>
              <a:t>                    Standing in the shower</a:t>
            </a:r>
          </a:p>
          <a:p>
            <a:endParaRPr lang="en-US" sz="4400" dirty="0"/>
          </a:p>
          <a:p>
            <a:r>
              <a:rPr lang="en-US" sz="2800" dirty="0"/>
              <a:t>If the person you're caring for is able to stand in the shower, make sure the person is steady and is able to stand long enough to shampoo the hair. </a:t>
            </a:r>
          </a:p>
          <a:p>
            <a:endParaRPr lang="en-US" sz="2800" dirty="0"/>
          </a:p>
          <a:p>
            <a:r>
              <a:rPr lang="en-US" sz="2800" dirty="0"/>
              <a:t>The person needs good balance to do this. </a:t>
            </a:r>
          </a:p>
          <a:p>
            <a:endParaRPr lang="en-US" sz="2800" dirty="0"/>
          </a:p>
          <a:p>
            <a:r>
              <a:rPr lang="en-US" sz="2800" dirty="0"/>
              <a:t>if the person is not steady, offer to help and make sure a tub chair or a shower chair is available. </a:t>
            </a:r>
          </a:p>
          <a:p>
            <a:endParaRPr lang="en-US" sz="2800" dirty="0"/>
          </a:p>
          <a:p>
            <a:r>
              <a:rPr lang="en-US" sz="2800" dirty="0"/>
              <a:t>Do not leave the person alone. </a:t>
            </a:r>
          </a:p>
        </p:txBody>
      </p:sp>
    </p:spTree>
    <p:extLst>
      <p:ext uri="{BB962C8B-B14F-4D97-AF65-F5344CB8AC3E}">
        <p14:creationId xmlns:p14="http://schemas.microsoft.com/office/powerpoint/2010/main" val="337607554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992C38-D63E-4436-B6C2-B66D73AE27F1}"/>
              </a:ext>
            </a:extLst>
          </p:cNvPr>
          <p:cNvSpPr/>
          <p:nvPr/>
        </p:nvSpPr>
        <p:spPr>
          <a:xfrm>
            <a:off x="154005" y="356134"/>
            <a:ext cx="11644964" cy="5940088"/>
          </a:xfrm>
          <a:prstGeom prst="rect">
            <a:avLst/>
          </a:prstGeom>
        </p:spPr>
        <p:txBody>
          <a:bodyPr wrap="square">
            <a:spAutoFit/>
          </a:bodyPr>
          <a:lstStyle/>
          <a:p>
            <a:r>
              <a:rPr lang="en-US" sz="4400" dirty="0"/>
              <a:t>                          Sitting at the sink  </a:t>
            </a:r>
          </a:p>
          <a:p>
            <a:endParaRPr lang="en-US" sz="2400" dirty="0"/>
          </a:p>
          <a:p>
            <a:r>
              <a:rPr lang="en-US" sz="2400" dirty="0"/>
              <a:t>If the person does not want to have her/his hair washed in the tub or shower, you can ask if the bathroom or kitchen sink would be okay.</a:t>
            </a:r>
          </a:p>
          <a:p>
            <a:endParaRPr lang="en-US" sz="2400" dirty="0"/>
          </a:p>
          <a:p>
            <a:r>
              <a:rPr lang="en-US" sz="2400" dirty="0"/>
              <a:t> Bring the supplies to the sink.  </a:t>
            </a:r>
          </a:p>
          <a:p>
            <a:endParaRPr lang="en-US" sz="2400" dirty="0"/>
          </a:p>
          <a:p>
            <a:r>
              <a:rPr lang="en-US" sz="2400" dirty="0"/>
              <a:t>You should have either a kitchen hose or a cup. </a:t>
            </a:r>
          </a:p>
          <a:p>
            <a:endParaRPr lang="en-US" sz="2400" dirty="0"/>
          </a:p>
          <a:p>
            <a:r>
              <a:rPr lang="en-US" sz="2400" dirty="0"/>
              <a:t>You will need shampoo and plenty of towels. </a:t>
            </a:r>
          </a:p>
          <a:p>
            <a:r>
              <a:rPr lang="en-US" sz="2400" dirty="0"/>
              <a:t> </a:t>
            </a:r>
          </a:p>
          <a:p>
            <a:r>
              <a:rPr lang="en-US" sz="2400" dirty="0"/>
              <a:t>The person can either face toward the sink and lean the head forward over the sink or sit facing away from the sink and lean the head back over the sink.</a:t>
            </a:r>
          </a:p>
          <a:p>
            <a:endParaRPr lang="en-US" sz="2400" dirty="0"/>
          </a:p>
          <a:p>
            <a:r>
              <a:rPr lang="en-US" sz="2400" dirty="0"/>
              <a:t> </a:t>
            </a:r>
            <a:endParaRPr lang="en-US" dirty="0"/>
          </a:p>
        </p:txBody>
      </p:sp>
    </p:spTree>
    <p:extLst>
      <p:ext uri="{BB962C8B-B14F-4D97-AF65-F5344CB8AC3E}">
        <p14:creationId xmlns:p14="http://schemas.microsoft.com/office/powerpoint/2010/main" val="72876038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286D93-F4F7-4577-9D0D-096D5EFECB06}"/>
              </a:ext>
            </a:extLst>
          </p:cNvPr>
          <p:cNvSpPr/>
          <p:nvPr/>
        </p:nvSpPr>
        <p:spPr>
          <a:xfrm>
            <a:off x="616017" y="1"/>
            <a:ext cx="10924673" cy="6155531"/>
          </a:xfrm>
          <a:prstGeom prst="rect">
            <a:avLst/>
          </a:prstGeom>
        </p:spPr>
        <p:txBody>
          <a:bodyPr wrap="square">
            <a:spAutoFit/>
          </a:bodyPr>
          <a:lstStyle/>
          <a:p>
            <a:r>
              <a:rPr lang="en-US" sz="4400" dirty="0"/>
              <a:t>                      Sitting at the sink</a:t>
            </a:r>
          </a:p>
          <a:p>
            <a:endParaRPr lang="en-US" sz="4400" dirty="0"/>
          </a:p>
          <a:p>
            <a:r>
              <a:rPr lang="en-US" sz="2400" dirty="0"/>
              <a:t>Leaning back is the best way to keep water out of the person’s face </a:t>
            </a:r>
          </a:p>
          <a:p>
            <a:endParaRPr lang="en-US" dirty="0"/>
          </a:p>
          <a:p>
            <a:r>
              <a:rPr lang="en-US" sz="2400" dirty="0"/>
              <a:t>Make sure you test the water for temperature. </a:t>
            </a:r>
          </a:p>
          <a:p>
            <a:endParaRPr lang="en-US" sz="2400" dirty="0"/>
          </a:p>
          <a:p>
            <a:r>
              <a:rPr lang="en-US" sz="2400" dirty="0"/>
              <a:t>Rinse the hair with a cup of water or a small sink hose, shampoo and rinse.</a:t>
            </a:r>
          </a:p>
          <a:p>
            <a:endParaRPr lang="en-US" sz="2400" dirty="0"/>
          </a:p>
          <a:p>
            <a:r>
              <a:rPr lang="en-US" sz="2400" dirty="0"/>
              <a:t> Cushion the neck well with towels. </a:t>
            </a:r>
          </a:p>
          <a:p>
            <a:endParaRPr lang="en-US" sz="2400" dirty="0"/>
          </a:p>
          <a:p>
            <a:r>
              <a:rPr lang="en-US" sz="2400" dirty="0"/>
              <a:t>Dry the hair well with towels to prevent a lot of water dripping on the floor.  </a:t>
            </a:r>
          </a:p>
          <a:p>
            <a:endParaRPr lang="en-US" sz="2400" dirty="0"/>
          </a:p>
          <a:p>
            <a:r>
              <a:rPr lang="en-US" sz="2400" dirty="0"/>
              <a:t>Comb or brush the hair.  </a:t>
            </a:r>
          </a:p>
          <a:p>
            <a:endParaRPr lang="en-US" sz="2400" dirty="0"/>
          </a:p>
          <a:p>
            <a:r>
              <a:rPr lang="en-US" sz="2400" dirty="0"/>
              <a:t>Wipe up water that has dripped on the floor.</a:t>
            </a:r>
          </a:p>
        </p:txBody>
      </p:sp>
    </p:spTree>
    <p:extLst>
      <p:ext uri="{BB962C8B-B14F-4D97-AF65-F5344CB8AC3E}">
        <p14:creationId xmlns:p14="http://schemas.microsoft.com/office/powerpoint/2010/main" val="10349001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B3DD41-F879-4BDC-835B-0788FA10B868}"/>
              </a:ext>
            </a:extLst>
          </p:cNvPr>
          <p:cNvSpPr/>
          <p:nvPr/>
        </p:nvSpPr>
        <p:spPr>
          <a:xfrm>
            <a:off x="125129" y="125128"/>
            <a:ext cx="11904846" cy="7171194"/>
          </a:xfrm>
          <a:prstGeom prst="rect">
            <a:avLst/>
          </a:prstGeom>
        </p:spPr>
        <p:txBody>
          <a:bodyPr wrap="square">
            <a:spAutoFit/>
          </a:bodyPr>
          <a:lstStyle/>
          <a:p>
            <a:r>
              <a:rPr lang="en-US" dirty="0"/>
              <a:t>                                                     </a:t>
            </a:r>
            <a:r>
              <a:rPr lang="en-US" sz="4000" dirty="0"/>
              <a:t>HOW TO WASH HAIR IN BED </a:t>
            </a:r>
          </a:p>
          <a:p>
            <a:r>
              <a:rPr lang="en-US" dirty="0"/>
              <a:t> </a:t>
            </a:r>
          </a:p>
          <a:p>
            <a:endParaRPr lang="en-US" dirty="0"/>
          </a:p>
          <a:p>
            <a:r>
              <a:rPr lang="en-US" sz="2400" dirty="0"/>
              <a:t>• Garbage bags or other waterproof cover and towels to line the bed and keep it dry </a:t>
            </a:r>
          </a:p>
          <a:p>
            <a:endParaRPr lang="en-US" sz="2400" dirty="0"/>
          </a:p>
          <a:p>
            <a:r>
              <a:rPr lang="en-US" sz="2400" dirty="0"/>
              <a:t>• Washcloth </a:t>
            </a:r>
          </a:p>
          <a:p>
            <a:endParaRPr lang="en-US" sz="2400" dirty="0"/>
          </a:p>
          <a:p>
            <a:r>
              <a:rPr lang="en-US" sz="2400" dirty="0"/>
              <a:t>• Towels</a:t>
            </a:r>
          </a:p>
          <a:p>
            <a:endParaRPr lang="en-US" sz="2400" dirty="0"/>
          </a:p>
          <a:p>
            <a:r>
              <a:rPr lang="en-US" sz="2400" dirty="0"/>
              <a:t> • Shampoo  </a:t>
            </a:r>
          </a:p>
          <a:p>
            <a:endParaRPr lang="en-US" sz="2400" dirty="0"/>
          </a:p>
          <a:p>
            <a:r>
              <a:rPr lang="en-US" sz="2400" dirty="0"/>
              <a:t>• Basin of warm water </a:t>
            </a:r>
          </a:p>
          <a:p>
            <a:endParaRPr lang="en-US" sz="2400" dirty="0"/>
          </a:p>
          <a:p>
            <a:r>
              <a:rPr lang="en-US" sz="2400" dirty="0"/>
              <a:t>• Cup or pitcher for pouring water </a:t>
            </a:r>
          </a:p>
          <a:p>
            <a:endParaRPr lang="en-US" sz="2400" dirty="0"/>
          </a:p>
          <a:p>
            <a:r>
              <a:rPr lang="en-US" sz="2400" dirty="0"/>
              <a:t>• Bucket, large bowl or pot to drain dirty water </a:t>
            </a:r>
          </a:p>
          <a:p>
            <a:endParaRPr lang="en-US" sz="2400" dirty="0"/>
          </a:p>
          <a:p>
            <a:r>
              <a:rPr lang="en-US" sz="2400" dirty="0"/>
              <a:t>•  Inflatable Hair Wash Basins/Portable Shampoo Tray (if available, see pictures below) </a:t>
            </a:r>
          </a:p>
          <a:p>
            <a:r>
              <a:rPr lang="en-US" sz="2400" dirty="0"/>
              <a:t> </a:t>
            </a:r>
          </a:p>
        </p:txBody>
      </p:sp>
    </p:spTree>
    <p:extLst>
      <p:ext uri="{BB962C8B-B14F-4D97-AF65-F5344CB8AC3E}">
        <p14:creationId xmlns:p14="http://schemas.microsoft.com/office/powerpoint/2010/main" val="6034727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78F225-E0E3-4F4E-AFF4-EFA59D4BF899}"/>
              </a:ext>
            </a:extLst>
          </p:cNvPr>
          <p:cNvSpPr/>
          <p:nvPr/>
        </p:nvSpPr>
        <p:spPr>
          <a:xfrm>
            <a:off x="413886" y="134754"/>
            <a:ext cx="10982425" cy="6370975"/>
          </a:xfrm>
          <a:prstGeom prst="rect">
            <a:avLst/>
          </a:prstGeom>
        </p:spPr>
        <p:txBody>
          <a:bodyPr wrap="square">
            <a:spAutoFit/>
          </a:bodyPr>
          <a:lstStyle/>
          <a:p>
            <a:r>
              <a:rPr lang="en-US" sz="4400" dirty="0"/>
              <a:t>                    Washing the hair </a:t>
            </a:r>
          </a:p>
          <a:p>
            <a:endParaRPr lang="en-US" sz="2800" dirty="0"/>
          </a:p>
          <a:p>
            <a:endParaRPr lang="en-US" sz="2800" dirty="0"/>
          </a:p>
          <a:p>
            <a:r>
              <a:rPr lang="en-US" sz="2800" dirty="0"/>
              <a:t>• Make sure the area around the bed is clear and the room temperature is warm.  </a:t>
            </a:r>
          </a:p>
          <a:p>
            <a:endParaRPr lang="en-US" sz="2800" dirty="0"/>
          </a:p>
          <a:p>
            <a:r>
              <a:rPr lang="en-US" sz="2800" dirty="0"/>
              <a:t>• Wash your hands and put on gloves. </a:t>
            </a:r>
          </a:p>
          <a:p>
            <a:endParaRPr lang="en-US" sz="2800" dirty="0"/>
          </a:p>
          <a:p>
            <a:r>
              <a:rPr lang="en-US" sz="2800" dirty="0"/>
              <a:t>• Remove the pillows from under the person’s head. </a:t>
            </a:r>
          </a:p>
          <a:p>
            <a:endParaRPr lang="en-US" sz="2800" dirty="0"/>
          </a:p>
          <a:p>
            <a:r>
              <a:rPr lang="en-US" sz="2800" dirty="0"/>
              <a:t>• If possible, elevate the head and put something under the head to collect the water. </a:t>
            </a:r>
          </a:p>
          <a:p>
            <a:endParaRPr lang="en-US" sz="2800" dirty="0"/>
          </a:p>
          <a:p>
            <a:r>
              <a:rPr lang="en-US" sz="2800" dirty="0"/>
              <a:t> </a:t>
            </a:r>
          </a:p>
        </p:txBody>
      </p:sp>
    </p:spTree>
    <p:extLst>
      <p:ext uri="{BB962C8B-B14F-4D97-AF65-F5344CB8AC3E}">
        <p14:creationId xmlns:p14="http://schemas.microsoft.com/office/powerpoint/2010/main" val="315141645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EEF4CE-3475-4385-B06A-945C4EFB57E9}"/>
              </a:ext>
            </a:extLst>
          </p:cNvPr>
          <p:cNvSpPr/>
          <p:nvPr/>
        </p:nvSpPr>
        <p:spPr>
          <a:xfrm>
            <a:off x="288757" y="154005"/>
            <a:ext cx="11184556" cy="5386090"/>
          </a:xfrm>
          <a:prstGeom prst="rect">
            <a:avLst/>
          </a:prstGeom>
        </p:spPr>
        <p:txBody>
          <a:bodyPr wrap="square">
            <a:spAutoFit/>
          </a:bodyPr>
          <a:lstStyle/>
          <a:p>
            <a:r>
              <a:rPr lang="en-US" sz="3200" dirty="0"/>
              <a:t>See examples below.  Use one of those devices if they have one.</a:t>
            </a:r>
          </a:p>
          <a:p>
            <a:endParaRPr lang="en-US" sz="3200" dirty="0"/>
          </a:p>
          <a:p>
            <a:endParaRPr lang="en-US" sz="3200" dirty="0"/>
          </a:p>
          <a:p>
            <a:r>
              <a:rPr lang="en-US" sz="3200" dirty="0"/>
              <a:t> </a:t>
            </a:r>
            <a:r>
              <a:rPr lang="en-US" sz="2400" dirty="0"/>
              <a:t>• Place a plastic sheet or garbage bag under the person’s head and put   towels around the person’s shoulders.</a:t>
            </a:r>
          </a:p>
          <a:p>
            <a:endParaRPr lang="en-US" sz="2400" dirty="0"/>
          </a:p>
          <a:p>
            <a:r>
              <a:rPr lang="en-US" sz="2400" dirty="0"/>
              <a:t> The edge of the trash bag should drip into the bucket or bowl.</a:t>
            </a:r>
          </a:p>
          <a:p>
            <a:endParaRPr lang="en-US" sz="2400" dirty="0"/>
          </a:p>
          <a:p>
            <a:r>
              <a:rPr lang="en-US" sz="2400" dirty="0"/>
              <a:t> • Explain what you are going to do. </a:t>
            </a:r>
          </a:p>
          <a:p>
            <a:endParaRPr lang="en-US" sz="2400" dirty="0"/>
          </a:p>
          <a:p>
            <a:r>
              <a:rPr lang="en-US" sz="2400" dirty="0"/>
              <a:t>• Fold the sheet, blanket and bedspread down to the waist. </a:t>
            </a:r>
          </a:p>
          <a:p>
            <a:endParaRPr lang="en-US" sz="2400" dirty="0"/>
          </a:p>
          <a:p>
            <a:r>
              <a:rPr lang="en-US" sz="2400" dirty="0"/>
              <a:t>• Cover the upper part of the body with a towel. </a:t>
            </a:r>
          </a:p>
        </p:txBody>
      </p:sp>
    </p:spTree>
    <p:extLst>
      <p:ext uri="{BB962C8B-B14F-4D97-AF65-F5344CB8AC3E}">
        <p14:creationId xmlns:p14="http://schemas.microsoft.com/office/powerpoint/2010/main" val="161526382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605461-0617-4105-B6B1-E2BDF50E446C}"/>
              </a:ext>
            </a:extLst>
          </p:cNvPr>
          <p:cNvSpPr/>
          <p:nvPr/>
        </p:nvSpPr>
        <p:spPr>
          <a:xfrm>
            <a:off x="202131" y="154004"/>
            <a:ext cx="11290433" cy="5755422"/>
          </a:xfrm>
          <a:prstGeom prst="rect">
            <a:avLst/>
          </a:prstGeom>
        </p:spPr>
        <p:txBody>
          <a:bodyPr wrap="square">
            <a:spAutoFit/>
          </a:bodyPr>
          <a:lstStyle/>
          <a:p>
            <a:endParaRPr lang="en-US" sz="2800" dirty="0"/>
          </a:p>
          <a:p>
            <a:r>
              <a:rPr lang="en-US" sz="2800" dirty="0"/>
              <a:t>•</a:t>
            </a:r>
            <a:r>
              <a:rPr lang="en-US" sz="2400" dirty="0"/>
              <a:t> Put a bucket, large pot or large bowl on the floor to catch the running water and put a sheet or towel underneath.</a:t>
            </a:r>
          </a:p>
          <a:p>
            <a:endParaRPr lang="en-US" sz="2400" dirty="0"/>
          </a:p>
          <a:p>
            <a:r>
              <a:rPr lang="en-US" sz="2400" dirty="0"/>
              <a:t>  • Put the clean water basin next to the bed. </a:t>
            </a:r>
          </a:p>
          <a:p>
            <a:endParaRPr lang="en-US" sz="2400" dirty="0"/>
          </a:p>
          <a:p>
            <a:r>
              <a:rPr lang="en-US" sz="2400" dirty="0"/>
              <a:t>• Gently lift the person’s head and place a towel underneath the patient’s neck. </a:t>
            </a:r>
          </a:p>
          <a:p>
            <a:endParaRPr lang="en-US" sz="2400" dirty="0"/>
          </a:p>
          <a:p>
            <a:r>
              <a:rPr lang="en-US" sz="2400" dirty="0"/>
              <a:t>• Fill the basin with warm water. Check the temperature of the water.</a:t>
            </a:r>
          </a:p>
          <a:p>
            <a:endParaRPr lang="en-US" sz="2400" dirty="0"/>
          </a:p>
          <a:p>
            <a:r>
              <a:rPr lang="en-US" sz="2400" dirty="0"/>
              <a:t> • For short hair, you can rub a wet washcloth over the head until the hair is thoroughly wet. </a:t>
            </a:r>
          </a:p>
          <a:p>
            <a:endParaRPr lang="en-US" sz="2400" dirty="0"/>
          </a:p>
          <a:p>
            <a:r>
              <a:rPr lang="en-US" sz="2400" dirty="0"/>
              <a:t>For longer hair, fill a cup or pitcher with water from the basin, carefully wet the person’s hair and make sure the water drains into the bucket/bowl or pot.  </a:t>
            </a:r>
          </a:p>
        </p:txBody>
      </p:sp>
    </p:spTree>
    <p:extLst>
      <p:ext uri="{BB962C8B-B14F-4D97-AF65-F5344CB8AC3E}">
        <p14:creationId xmlns:p14="http://schemas.microsoft.com/office/powerpoint/2010/main" val="151474066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816967E-7B13-4607-8DB1-E411CCF571D7}"/>
              </a:ext>
            </a:extLst>
          </p:cNvPr>
          <p:cNvSpPr/>
          <p:nvPr/>
        </p:nvSpPr>
        <p:spPr>
          <a:xfrm>
            <a:off x="346509" y="308009"/>
            <a:ext cx="11049803" cy="6555641"/>
          </a:xfrm>
          <a:prstGeom prst="rect">
            <a:avLst/>
          </a:prstGeom>
        </p:spPr>
        <p:txBody>
          <a:bodyPr wrap="square">
            <a:spAutoFit/>
          </a:bodyPr>
          <a:lstStyle/>
          <a:p>
            <a:r>
              <a:rPr lang="en-US" sz="2000" dirty="0"/>
              <a:t>• Put a washcloth over the person’s eyes. </a:t>
            </a:r>
          </a:p>
          <a:p>
            <a:endParaRPr lang="en-US" sz="2000" dirty="0"/>
          </a:p>
          <a:p>
            <a:r>
              <a:rPr lang="en-US" sz="2000" dirty="0"/>
              <a:t> • Shampoo the person’s hair using a small amount of shampoo. </a:t>
            </a:r>
          </a:p>
          <a:p>
            <a:endParaRPr lang="en-US" sz="2000" dirty="0"/>
          </a:p>
          <a:p>
            <a:r>
              <a:rPr lang="en-US" sz="2000" dirty="0"/>
              <a:t>• Rinse the hair thoroughly. Start at the top of the head and go down to the bottom of the head. </a:t>
            </a:r>
          </a:p>
          <a:p>
            <a:endParaRPr lang="en-US" sz="2000" dirty="0"/>
          </a:p>
          <a:p>
            <a:r>
              <a:rPr lang="en-US" sz="2000" dirty="0"/>
              <a:t>• Squeeze excess water from the hair into the bucket/bowl or pot. </a:t>
            </a:r>
          </a:p>
          <a:p>
            <a:endParaRPr lang="en-US" sz="2000" dirty="0"/>
          </a:p>
          <a:p>
            <a:r>
              <a:rPr lang="en-US" sz="2000" dirty="0"/>
              <a:t> • Gently rub hair dry with a towel. Dry the person’s face.</a:t>
            </a:r>
          </a:p>
          <a:p>
            <a:endParaRPr lang="en-US" sz="2000" dirty="0"/>
          </a:p>
          <a:p>
            <a:r>
              <a:rPr lang="en-US" sz="2000" dirty="0"/>
              <a:t> • Comb or brush the person’s hair.</a:t>
            </a:r>
          </a:p>
          <a:p>
            <a:endParaRPr lang="en-US" sz="2000" dirty="0"/>
          </a:p>
          <a:p>
            <a:r>
              <a:rPr lang="en-US" sz="2000" dirty="0"/>
              <a:t> • Change the sheets if they are wet and clothes if they are wet. </a:t>
            </a:r>
          </a:p>
          <a:p>
            <a:endParaRPr lang="en-US" sz="2000" dirty="0"/>
          </a:p>
          <a:p>
            <a:r>
              <a:rPr lang="en-US" sz="2000" dirty="0"/>
              <a:t>• Pour the water down the sink or tub.  </a:t>
            </a:r>
          </a:p>
          <a:p>
            <a:endParaRPr lang="en-US" sz="2000" dirty="0"/>
          </a:p>
          <a:p>
            <a:r>
              <a:rPr lang="en-US" sz="2000" dirty="0"/>
              <a:t>• Put the supplies away. </a:t>
            </a:r>
          </a:p>
          <a:p>
            <a:endParaRPr lang="en-US" sz="2000" dirty="0"/>
          </a:p>
          <a:p>
            <a:r>
              <a:rPr lang="en-US" sz="2000" dirty="0"/>
              <a:t>• Remove your gloves.  </a:t>
            </a:r>
          </a:p>
          <a:p>
            <a:r>
              <a:rPr lang="en-US" sz="2000" dirty="0"/>
              <a:t> </a:t>
            </a:r>
          </a:p>
          <a:p>
            <a:r>
              <a:rPr lang="en-US" sz="2000" dirty="0"/>
              <a:t> </a:t>
            </a:r>
          </a:p>
        </p:txBody>
      </p:sp>
    </p:spTree>
    <p:extLst>
      <p:ext uri="{BB962C8B-B14F-4D97-AF65-F5344CB8AC3E}">
        <p14:creationId xmlns:p14="http://schemas.microsoft.com/office/powerpoint/2010/main" val="570267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4A000-689E-4D31-A6B6-0D2425250096}"/>
              </a:ext>
            </a:extLst>
          </p:cNvPr>
          <p:cNvSpPr>
            <a:spLocks noGrp="1"/>
          </p:cNvSpPr>
          <p:nvPr>
            <p:ph type="title"/>
          </p:nvPr>
        </p:nvSpPr>
        <p:spPr/>
        <p:txBody>
          <a:bodyPr/>
          <a:lstStyle/>
          <a:p>
            <a:r>
              <a:rPr lang="en-US" dirty="0"/>
              <a:t>Hand Washing </a:t>
            </a:r>
          </a:p>
        </p:txBody>
      </p:sp>
      <p:sp>
        <p:nvSpPr>
          <p:cNvPr id="3" name="Content Placeholder 2">
            <a:extLst>
              <a:ext uri="{FF2B5EF4-FFF2-40B4-BE49-F238E27FC236}">
                <a16:creationId xmlns:a16="http://schemas.microsoft.com/office/drawing/2014/main" id="{441B85A6-3AC4-407F-910D-179DD19B5F46}"/>
              </a:ext>
            </a:extLst>
          </p:cNvPr>
          <p:cNvSpPr>
            <a:spLocks noGrp="1"/>
          </p:cNvSpPr>
          <p:nvPr>
            <p:ph idx="1"/>
          </p:nvPr>
        </p:nvSpPr>
        <p:spPr/>
        <p:txBody>
          <a:bodyPr>
            <a:normAutofit/>
          </a:bodyPr>
          <a:lstStyle/>
          <a:p>
            <a:r>
              <a:rPr lang="en-US" dirty="0"/>
              <a:t>Frequent hand washing is an easy way to avoid getting sick and spreading illness. Know when to wash your hands and how to wash them. While you can never keep your hands germ free, you can limit the transfer of bacteria, viruses and other germs.  </a:t>
            </a:r>
          </a:p>
          <a:p>
            <a:endParaRPr lang="en-US" dirty="0"/>
          </a:p>
        </p:txBody>
      </p:sp>
    </p:spTree>
    <p:extLst>
      <p:ext uri="{BB962C8B-B14F-4D97-AF65-F5344CB8AC3E}">
        <p14:creationId xmlns:p14="http://schemas.microsoft.com/office/powerpoint/2010/main" val="273549595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8535FCC-6A36-401D-92D2-0440860CC1BA}"/>
              </a:ext>
            </a:extLst>
          </p:cNvPr>
          <p:cNvSpPr/>
          <p:nvPr/>
        </p:nvSpPr>
        <p:spPr>
          <a:xfrm>
            <a:off x="4559554" y="3244334"/>
            <a:ext cx="3072892" cy="369332"/>
          </a:xfrm>
          <a:prstGeom prst="rect">
            <a:avLst/>
          </a:prstGeom>
        </p:spPr>
        <p:txBody>
          <a:bodyPr wrap="none">
            <a:spAutoFit/>
          </a:bodyPr>
          <a:lstStyle/>
          <a:p>
            <a:r>
              <a:rPr lang="en-US" dirty="0">
                <a:solidFill>
                  <a:srgbClr val="FFFFFF"/>
                </a:solidFill>
                <a:latin typeface="&amp;quot"/>
                <a:hlinkClick r:id="rId2"/>
              </a:rPr>
              <a:t>https://youtu.be/fE9zK2QhZYE</a:t>
            </a:r>
            <a:endParaRPr lang="en-US" dirty="0"/>
          </a:p>
        </p:txBody>
      </p:sp>
    </p:spTree>
    <p:extLst>
      <p:ext uri="{BB962C8B-B14F-4D97-AF65-F5344CB8AC3E}">
        <p14:creationId xmlns:p14="http://schemas.microsoft.com/office/powerpoint/2010/main" val="383380794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2385E31-A52D-4741-BBC3-CEA33E505F07}"/>
              </a:ext>
            </a:extLst>
          </p:cNvPr>
          <p:cNvSpPr/>
          <p:nvPr/>
        </p:nvSpPr>
        <p:spPr>
          <a:xfrm>
            <a:off x="327259" y="115503"/>
            <a:ext cx="11203806" cy="5386090"/>
          </a:xfrm>
          <a:prstGeom prst="rect">
            <a:avLst/>
          </a:prstGeom>
        </p:spPr>
        <p:txBody>
          <a:bodyPr wrap="square">
            <a:spAutoFit/>
          </a:bodyPr>
          <a:lstStyle/>
          <a:p>
            <a:r>
              <a:rPr lang="en-US" sz="4400" dirty="0"/>
              <a:t>                              MOUTH CARE </a:t>
            </a:r>
          </a:p>
          <a:p>
            <a:r>
              <a:rPr lang="en-US" dirty="0"/>
              <a:t> </a:t>
            </a:r>
          </a:p>
          <a:p>
            <a:r>
              <a:rPr lang="en-US" sz="2400" dirty="0"/>
              <a:t>Good mouth care is very important to prevent cavities, bleeding gums, gum infections and pain. A healthy mouth is important for general health.</a:t>
            </a:r>
          </a:p>
          <a:p>
            <a:endParaRPr lang="en-US" sz="2400" dirty="0"/>
          </a:p>
          <a:p>
            <a:r>
              <a:rPr lang="en-US" sz="2400" dirty="0"/>
              <a:t> Healthy teeth and gums allow people to eat, speak and socialize without being embarrassed.</a:t>
            </a:r>
          </a:p>
          <a:p>
            <a:endParaRPr lang="en-US" sz="2400" dirty="0"/>
          </a:p>
          <a:p>
            <a:r>
              <a:rPr lang="en-US" sz="2400" dirty="0"/>
              <a:t> Tooth aches and gum infections can make it even harder to function for elderly people, people with dementia or cognitive impairment.</a:t>
            </a:r>
          </a:p>
          <a:p>
            <a:endParaRPr lang="en-US" sz="2400" dirty="0"/>
          </a:p>
          <a:p>
            <a:r>
              <a:rPr lang="en-US" sz="2400" dirty="0"/>
              <a:t>  Mouth and gum infections can lead to other health problems like heart disease, stroke and pneumonia. </a:t>
            </a:r>
          </a:p>
          <a:p>
            <a:r>
              <a:rPr lang="en-US" dirty="0"/>
              <a:t> </a:t>
            </a:r>
          </a:p>
        </p:txBody>
      </p:sp>
    </p:spTree>
    <p:extLst>
      <p:ext uri="{BB962C8B-B14F-4D97-AF65-F5344CB8AC3E}">
        <p14:creationId xmlns:p14="http://schemas.microsoft.com/office/powerpoint/2010/main" val="893238166"/>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8677A3-D01A-4FF7-8BEB-08B6F8E5F4EB}"/>
              </a:ext>
            </a:extLst>
          </p:cNvPr>
          <p:cNvSpPr/>
          <p:nvPr/>
        </p:nvSpPr>
        <p:spPr>
          <a:xfrm>
            <a:off x="317634" y="308009"/>
            <a:ext cx="11454063" cy="5139869"/>
          </a:xfrm>
          <a:prstGeom prst="rect">
            <a:avLst/>
          </a:prstGeom>
        </p:spPr>
        <p:txBody>
          <a:bodyPr wrap="square">
            <a:spAutoFit/>
          </a:bodyPr>
          <a:lstStyle/>
          <a:p>
            <a:r>
              <a:rPr lang="en-US" sz="4000" dirty="0"/>
              <a:t>                               Brushing Teeth</a:t>
            </a:r>
          </a:p>
          <a:p>
            <a:endParaRPr lang="en-US" sz="2400" dirty="0"/>
          </a:p>
          <a:p>
            <a:r>
              <a:rPr lang="en-US" sz="2400" dirty="0"/>
              <a:t>• Wash your hands and put on gloves. </a:t>
            </a:r>
          </a:p>
          <a:p>
            <a:endParaRPr lang="en-US" sz="2400" dirty="0"/>
          </a:p>
          <a:p>
            <a:r>
              <a:rPr lang="en-US" sz="2400" dirty="0"/>
              <a:t>• Set up the supplies such as the toothbrush, mouthwash, cup or bowl or basin. </a:t>
            </a:r>
          </a:p>
          <a:p>
            <a:endParaRPr lang="en-US" sz="2400" dirty="0"/>
          </a:p>
          <a:p>
            <a:r>
              <a:rPr lang="en-US" sz="2400" dirty="0"/>
              <a:t>• Place supplies on the sink. If the person cannot brush at the sink, place a bowl or basin on a tray with paper towels under the bowl or basin.  If there is no tray, use the kitchen table or other safe surface. </a:t>
            </a:r>
          </a:p>
          <a:p>
            <a:endParaRPr lang="en-US" sz="2400" dirty="0"/>
          </a:p>
          <a:p>
            <a:r>
              <a:rPr lang="en-US" sz="2400" dirty="0"/>
              <a:t>• Wash the toothbrush in the sink.  Put a small amount of toothpaste on the brush. </a:t>
            </a:r>
          </a:p>
          <a:p>
            <a:endParaRPr lang="en-US" sz="2400" dirty="0"/>
          </a:p>
          <a:p>
            <a:r>
              <a:rPr lang="en-US" sz="2400" dirty="0"/>
              <a:t>• Brush the teeth softly. Brush the outside of the teeth, then the inside of the teeth.  </a:t>
            </a:r>
          </a:p>
        </p:txBody>
      </p:sp>
    </p:spTree>
    <p:extLst>
      <p:ext uri="{BB962C8B-B14F-4D97-AF65-F5344CB8AC3E}">
        <p14:creationId xmlns:p14="http://schemas.microsoft.com/office/powerpoint/2010/main" val="396601831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02F58C-3664-4113-A2CB-B02B821EC21B}"/>
              </a:ext>
            </a:extLst>
          </p:cNvPr>
          <p:cNvSpPr/>
          <p:nvPr/>
        </p:nvSpPr>
        <p:spPr>
          <a:xfrm>
            <a:off x="317634" y="635267"/>
            <a:ext cx="11146054" cy="5539978"/>
          </a:xfrm>
          <a:prstGeom prst="rect">
            <a:avLst/>
          </a:prstGeom>
        </p:spPr>
        <p:txBody>
          <a:bodyPr wrap="square">
            <a:spAutoFit/>
          </a:bodyPr>
          <a:lstStyle/>
          <a:p>
            <a:r>
              <a:rPr lang="en-US" sz="2400" dirty="0"/>
              <a:t>• Softly brush the upper teeth by brushing at the top of the gums and moving downward. </a:t>
            </a:r>
          </a:p>
          <a:p>
            <a:endParaRPr lang="en-US" sz="2400" dirty="0"/>
          </a:p>
          <a:p>
            <a:r>
              <a:rPr lang="en-US" sz="2400" dirty="0"/>
              <a:t>The reason for this is because it moves the plaque away from the gums. For lower teeth, brush upward away from the gums. </a:t>
            </a:r>
          </a:p>
          <a:p>
            <a:endParaRPr lang="en-US" sz="2400" dirty="0"/>
          </a:p>
          <a:p>
            <a:r>
              <a:rPr lang="en-US" sz="2400" dirty="0"/>
              <a:t>• Lightly brush the tongue. </a:t>
            </a:r>
          </a:p>
          <a:p>
            <a:endParaRPr lang="en-US" sz="2400" dirty="0"/>
          </a:p>
          <a:p>
            <a:r>
              <a:rPr lang="en-US" sz="2400" dirty="0"/>
              <a:t>• After you are finished brushing, have the person rinse with water and spit into the sink or the bowl or basin. </a:t>
            </a:r>
          </a:p>
          <a:p>
            <a:endParaRPr lang="en-US" sz="2400" dirty="0"/>
          </a:p>
          <a:p>
            <a:r>
              <a:rPr lang="en-US" sz="2400" dirty="0"/>
              <a:t>• After you are done, rinse out the toothbrush and put away the supplies. </a:t>
            </a:r>
          </a:p>
          <a:p>
            <a:endParaRPr lang="en-US" sz="2400" dirty="0"/>
          </a:p>
          <a:p>
            <a:r>
              <a:rPr lang="en-US" sz="2400" dirty="0"/>
              <a:t>• Remove the gloves and wash your hands. </a:t>
            </a:r>
          </a:p>
          <a:p>
            <a:r>
              <a:rPr lang="en-US" dirty="0"/>
              <a:t> </a:t>
            </a:r>
          </a:p>
        </p:txBody>
      </p:sp>
    </p:spTree>
    <p:extLst>
      <p:ext uri="{BB962C8B-B14F-4D97-AF65-F5344CB8AC3E}">
        <p14:creationId xmlns:p14="http://schemas.microsoft.com/office/powerpoint/2010/main" val="210919164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51DF50-96F8-4C2A-BC9D-1B397DE69398}"/>
              </a:ext>
            </a:extLst>
          </p:cNvPr>
          <p:cNvSpPr/>
          <p:nvPr/>
        </p:nvSpPr>
        <p:spPr>
          <a:xfrm>
            <a:off x="115503" y="173256"/>
            <a:ext cx="11232681" cy="5970865"/>
          </a:xfrm>
          <a:prstGeom prst="rect">
            <a:avLst/>
          </a:prstGeom>
        </p:spPr>
        <p:txBody>
          <a:bodyPr wrap="square">
            <a:spAutoFit/>
          </a:bodyPr>
          <a:lstStyle/>
          <a:p>
            <a:r>
              <a:rPr lang="en-US" sz="4400" dirty="0"/>
              <a:t>                                  Dentures</a:t>
            </a:r>
            <a:r>
              <a:rPr lang="en-US" dirty="0"/>
              <a:t> </a:t>
            </a:r>
          </a:p>
          <a:p>
            <a:endParaRPr lang="en-US" dirty="0"/>
          </a:p>
          <a:p>
            <a:r>
              <a:rPr lang="en-US" sz="2000" dirty="0"/>
              <a:t>• Wash your hands and put on gloves. </a:t>
            </a:r>
          </a:p>
          <a:p>
            <a:endParaRPr lang="en-US" sz="2000" dirty="0"/>
          </a:p>
          <a:p>
            <a:r>
              <a:rPr lang="en-US" sz="2000" dirty="0"/>
              <a:t>• Put dentures in a water-filled container. </a:t>
            </a:r>
          </a:p>
          <a:p>
            <a:endParaRPr lang="en-US" sz="2000" dirty="0"/>
          </a:p>
          <a:p>
            <a:r>
              <a:rPr lang="en-US" sz="2000" dirty="0"/>
              <a:t>• Brush dentures thoroughly. </a:t>
            </a:r>
          </a:p>
          <a:p>
            <a:endParaRPr lang="en-US" sz="2000" dirty="0"/>
          </a:p>
          <a:p>
            <a:r>
              <a:rPr lang="en-US" sz="2000" dirty="0"/>
              <a:t>• Ask the person to rinse mouth with an alcohol-free mouthwash if they want to.</a:t>
            </a:r>
          </a:p>
          <a:p>
            <a:endParaRPr lang="en-US" sz="2000" dirty="0"/>
          </a:p>
          <a:p>
            <a:r>
              <a:rPr lang="en-US" sz="2000" dirty="0"/>
              <a:t> • Put the dentures in the person’s mouth.  </a:t>
            </a:r>
          </a:p>
          <a:p>
            <a:endParaRPr lang="en-US" sz="2000" dirty="0"/>
          </a:p>
          <a:p>
            <a:r>
              <a:rPr lang="en-US" sz="2000" dirty="0"/>
              <a:t>• Rinse out the denture container.</a:t>
            </a:r>
          </a:p>
          <a:p>
            <a:r>
              <a:rPr lang="en-US" sz="2000" dirty="0"/>
              <a:t>• If the person does not want to wear the dentures, put the dentures in the denture container with water.</a:t>
            </a:r>
          </a:p>
          <a:p>
            <a:endParaRPr lang="en-US" sz="2000" dirty="0"/>
          </a:p>
          <a:p>
            <a:r>
              <a:rPr lang="en-US" sz="2000" dirty="0"/>
              <a:t>• Remove gloves and wash your hands. </a:t>
            </a:r>
          </a:p>
          <a:p>
            <a:r>
              <a:rPr lang="en-US" sz="2000" dirty="0"/>
              <a:t> </a:t>
            </a:r>
          </a:p>
          <a:p>
            <a:r>
              <a:rPr lang="en-US" sz="2000" dirty="0"/>
              <a:t>If you see any redness, bleeding or sores, report this to your supervisor. </a:t>
            </a:r>
          </a:p>
        </p:txBody>
      </p:sp>
    </p:spTree>
    <p:extLst>
      <p:ext uri="{BB962C8B-B14F-4D97-AF65-F5344CB8AC3E}">
        <p14:creationId xmlns:p14="http://schemas.microsoft.com/office/powerpoint/2010/main" val="272018933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3DC01C-A04E-4498-843A-3DEA3A26DFE5}"/>
              </a:ext>
            </a:extLst>
          </p:cNvPr>
          <p:cNvSpPr/>
          <p:nvPr/>
        </p:nvSpPr>
        <p:spPr>
          <a:xfrm>
            <a:off x="336884" y="211757"/>
            <a:ext cx="10905422" cy="5826602"/>
          </a:xfrm>
          <a:prstGeom prst="rect">
            <a:avLst/>
          </a:prstGeom>
        </p:spPr>
        <p:txBody>
          <a:bodyPr wrap="square">
            <a:spAutoFit/>
          </a:bodyPr>
          <a:lstStyle/>
          <a:p>
            <a:r>
              <a:rPr lang="en-US" sz="4400" dirty="0"/>
              <a:t>Mouth Care for Persons with Dementia, Alzheimer’s disease or Cognitive Impairment</a:t>
            </a:r>
          </a:p>
          <a:p>
            <a:r>
              <a:rPr lang="en-US" sz="4400" dirty="0"/>
              <a:t> </a:t>
            </a:r>
            <a:r>
              <a:rPr lang="en-US" sz="2400" dirty="0"/>
              <a:t>• Slowly walk toward the person, smile and look into the person’s eyes. </a:t>
            </a:r>
          </a:p>
          <a:p>
            <a:endParaRPr lang="en-US" sz="2400" dirty="0"/>
          </a:p>
          <a:p>
            <a:r>
              <a:rPr lang="en-US" sz="2400" dirty="0"/>
              <a:t>• Tell the person what you are going to do and why you’re doing it. </a:t>
            </a:r>
          </a:p>
          <a:p>
            <a:endParaRPr lang="en-US" sz="2400" dirty="0"/>
          </a:p>
          <a:p>
            <a:r>
              <a:rPr lang="en-US" sz="2400" dirty="0"/>
              <a:t>• Speak slowly and clearly.  Be patient and repeat what you said if necessary. </a:t>
            </a:r>
          </a:p>
          <a:p>
            <a:endParaRPr lang="en-US" sz="2400" dirty="0"/>
          </a:p>
          <a:p>
            <a:r>
              <a:rPr lang="en-US" sz="2400" dirty="0"/>
              <a:t>• Ask the person if it’s okay before starting. </a:t>
            </a:r>
          </a:p>
          <a:p>
            <a:endParaRPr lang="en-US" sz="2400" dirty="0"/>
          </a:p>
          <a:p>
            <a:r>
              <a:rPr lang="en-US" sz="2400" dirty="0"/>
              <a:t>• Be positive and encouraging. </a:t>
            </a:r>
          </a:p>
          <a:p>
            <a:endParaRPr lang="en-US" sz="2400" dirty="0"/>
          </a:p>
          <a:p>
            <a:r>
              <a:rPr lang="en-US" sz="2400" dirty="0"/>
              <a:t>• Only do as much as you can do if the person becomes upset. </a:t>
            </a:r>
          </a:p>
        </p:txBody>
      </p:sp>
    </p:spTree>
    <p:extLst>
      <p:ext uri="{BB962C8B-B14F-4D97-AF65-F5344CB8AC3E}">
        <p14:creationId xmlns:p14="http://schemas.microsoft.com/office/powerpoint/2010/main" val="194886711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B07C96-46FB-4613-A68F-B2B42DF75DC3}"/>
              </a:ext>
            </a:extLst>
          </p:cNvPr>
          <p:cNvSpPr/>
          <p:nvPr/>
        </p:nvSpPr>
        <p:spPr>
          <a:xfrm>
            <a:off x="154004" y="144379"/>
            <a:ext cx="11280809" cy="5755422"/>
          </a:xfrm>
          <a:prstGeom prst="rect">
            <a:avLst/>
          </a:prstGeom>
        </p:spPr>
        <p:txBody>
          <a:bodyPr wrap="square">
            <a:spAutoFit/>
          </a:bodyPr>
          <a:lstStyle/>
          <a:p>
            <a:r>
              <a:rPr lang="en-US" sz="4400" dirty="0"/>
              <a:t>                  Person Refuses Mouth Care </a:t>
            </a:r>
          </a:p>
          <a:p>
            <a:r>
              <a:rPr lang="en-US" sz="4400" dirty="0"/>
              <a:t> </a:t>
            </a:r>
            <a:r>
              <a:rPr lang="en-US" sz="2000" dirty="0"/>
              <a:t>• Try to find out why the person does not want mouth care like being afraid or mouth pain. </a:t>
            </a:r>
          </a:p>
          <a:p>
            <a:endParaRPr lang="en-US" sz="2000" dirty="0"/>
          </a:p>
          <a:p>
            <a:r>
              <a:rPr lang="en-US" sz="2000" dirty="0"/>
              <a:t>• If the mouth is painful, look for broken teeth, redness or sores in the mouth.  Tell your supervisor if you see this.</a:t>
            </a:r>
          </a:p>
          <a:p>
            <a:endParaRPr lang="en-US" sz="2000" dirty="0"/>
          </a:p>
          <a:p>
            <a:r>
              <a:rPr lang="en-US" sz="2000" dirty="0"/>
              <a:t> • If the person is afraid, play music the person enjoys, say things that are calming. </a:t>
            </a:r>
          </a:p>
          <a:p>
            <a:endParaRPr lang="en-US" sz="2000" dirty="0"/>
          </a:p>
          <a:p>
            <a:r>
              <a:rPr lang="en-US" sz="2000" dirty="0"/>
              <a:t>• Try talking about something the person enjoys, the weather or other positive topic.</a:t>
            </a:r>
          </a:p>
          <a:p>
            <a:endParaRPr lang="en-US" sz="2000" dirty="0"/>
          </a:p>
          <a:p>
            <a:r>
              <a:rPr lang="en-US" sz="2000" dirty="0"/>
              <a:t> • Try to do mouth care around the same time every day. </a:t>
            </a:r>
          </a:p>
          <a:p>
            <a:endParaRPr lang="en-US" sz="2000" dirty="0"/>
          </a:p>
          <a:p>
            <a:r>
              <a:rPr lang="en-US" sz="2000" dirty="0"/>
              <a:t>• Tell them all of the good things about mouth care like getting the food out of the teeth, their mouth will feel better, their smile will be brighter. </a:t>
            </a:r>
          </a:p>
          <a:p>
            <a:endParaRPr lang="en-US" sz="2000" dirty="0"/>
          </a:p>
          <a:p>
            <a:r>
              <a:rPr lang="en-US" sz="2000" dirty="0"/>
              <a:t>• If the person refuses, try again at another time.</a:t>
            </a:r>
          </a:p>
        </p:txBody>
      </p:sp>
    </p:spTree>
    <p:extLst>
      <p:ext uri="{BB962C8B-B14F-4D97-AF65-F5344CB8AC3E}">
        <p14:creationId xmlns:p14="http://schemas.microsoft.com/office/powerpoint/2010/main" val="375235523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705310-3863-4A91-B223-8BA8A98FCA19}"/>
              </a:ext>
            </a:extLst>
          </p:cNvPr>
          <p:cNvSpPr/>
          <p:nvPr/>
        </p:nvSpPr>
        <p:spPr>
          <a:xfrm>
            <a:off x="4505468" y="3244334"/>
            <a:ext cx="3181064" cy="369332"/>
          </a:xfrm>
          <a:prstGeom prst="rect">
            <a:avLst/>
          </a:prstGeom>
        </p:spPr>
        <p:txBody>
          <a:bodyPr wrap="none">
            <a:spAutoFit/>
          </a:bodyPr>
          <a:lstStyle/>
          <a:p>
            <a:r>
              <a:rPr lang="en-US" dirty="0">
                <a:solidFill>
                  <a:srgbClr val="FFFFFF"/>
                </a:solidFill>
                <a:latin typeface="&amp;quot"/>
                <a:hlinkClick r:id="rId2"/>
              </a:rPr>
              <a:t>https://youtu.be/ODCy8fjQSuM</a:t>
            </a:r>
            <a:endParaRPr lang="en-US" dirty="0"/>
          </a:p>
        </p:txBody>
      </p:sp>
    </p:spTree>
    <p:extLst>
      <p:ext uri="{BB962C8B-B14F-4D97-AF65-F5344CB8AC3E}">
        <p14:creationId xmlns:p14="http://schemas.microsoft.com/office/powerpoint/2010/main" val="394043683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D59F69-61C9-4372-8269-2B6DD3F8F984}"/>
              </a:ext>
            </a:extLst>
          </p:cNvPr>
          <p:cNvSpPr/>
          <p:nvPr/>
        </p:nvSpPr>
        <p:spPr>
          <a:xfrm>
            <a:off x="202131" y="144379"/>
            <a:ext cx="11174930" cy="6586418"/>
          </a:xfrm>
          <a:prstGeom prst="rect">
            <a:avLst/>
          </a:prstGeom>
        </p:spPr>
        <p:txBody>
          <a:bodyPr wrap="square">
            <a:spAutoFit/>
          </a:bodyPr>
          <a:lstStyle/>
          <a:p>
            <a:r>
              <a:rPr lang="en-US" dirty="0"/>
              <a:t>                                                                         </a:t>
            </a:r>
            <a:r>
              <a:rPr lang="en-US" sz="4400" dirty="0"/>
              <a:t>DRESSING </a:t>
            </a:r>
          </a:p>
          <a:p>
            <a:r>
              <a:rPr lang="en-US" dirty="0"/>
              <a:t> </a:t>
            </a:r>
          </a:p>
          <a:p>
            <a:r>
              <a:rPr lang="en-US" sz="2000" dirty="0"/>
              <a:t>• Before you assist with dressing, wash your hands carefully to avoid spreading germs. </a:t>
            </a:r>
          </a:p>
          <a:p>
            <a:endParaRPr lang="en-US" sz="2000" dirty="0"/>
          </a:p>
          <a:p>
            <a:r>
              <a:rPr lang="en-US" sz="2000" dirty="0"/>
              <a:t>• Make sure that a clean set of clothes is ready to wear.   </a:t>
            </a:r>
          </a:p>
          <a:p>
            <a:endParaRPr lang="en-US" sz="2000" dirty="0"/>
          </a:p>
          <a:p>
            <a:r>
              <a:rPr lang="en-US" sz="2000" dirty="0"/>
              <a:t>• Greet the person and explain that you want to help them get dressed or change clothes. </a:t>
            </a:r>
          </a:p>
          <a:p>
            <a:endParaRPr lang="en-US" sz="2000" dirty="0"/>
          </a:p>
          <a:p>
            <a:r>
              <a:rPr lang="en-US" sz="2000" dirty="0"/>
              <a:t>• The person may need you to dress her/him completely.  If possible, you can help the person to dress herself/himself.   </a:t>
            </a:r>
          </a:p>
          <a:p>
            <a:endParaRPr lang="en-US" sz="2000" dirty="0"/>
          </a:p>
          <a:p>
            <a:r>
              <a:rPr lang="en-US" sz="2000" dirty="0"/>
              <a:t>• Remember not to pull, push or handle the person roughly. </a:t>
            </a:r>
          </a:p>
          <a:p>
            <a:endParaRPr lang="en-US" sz="2000" dirty="0"/>
          </a:p>
          <a:p>
            <a:r>
              <a:rPr lang="en-US" sz="2000" dirty="0"/>
              <a:t>• Assist the person to remove clothes if needed.  Let the person do as much as possible without your help.</a:t>
            </a:r>
          </a:p>
          <a:p>
            <a:r>
              <a:rPr lang="en-US" sz="2000" dirty="0"/>
              <a:t> </a:t>
            </a:r>
          </a:p>
          <a:p>
            <a:r>
              <a:rPr lang="en-US" sz="2000" dirty="0"/>
              <a:t>  • Put the clean clothes in a place they can be reached easily.</a:t>
            </a:r>
          </a:p>
          <a:p>
            <a:endParaRPr lang="en-US" sz="2000" dirty="0"/>
          </a:p>
          <a:p>
            <a:r>
              <a:rPr lang="en-US" sz="2000" dirty="0"/>
              <a:t> • Make sure the person does not get too tired or dizzy.  If necessary, help the person sit or lie down.</a:t>
            </a:r>
          </a:p>
          <a:p>
            <a:r>
              <a:rPr lang="en-US" sz="2000" dirty="0"/>
              <a:t> • Put dirty clothes in the laundry basket or hamper to be washed.   • Wash your hands again.   </a:t>
            </a:r>
          </a:p>
          <a:p>
            <a:r>
              <a:rPr lang="en-US" sz="2000" dirty="0"/>
              <a:t> </a:t>
            </a:r>
          </a:p>
        </p:txBody>
      </p:sp>
    </p:spTree>
    <p:extLst>
      <p:ext uri="{BB962C8B-B14F-4D97-AF65-F5344CB8AC3E}">
        <p14:creationId xmlns:p14="http://schemas.microsoft.com/office/powerpoint/2010/main" val="66313374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1C2258D-8979-4E55-8FD6-00E8BFB8C14B}"/>
              </a:ext>
            </a:extLst>
          </p:cNvPr>
          <p:cNvSpPr/>
          <p:nvPr/>
        </p:nvSpPr>
        <p:spPr>
          <a:xfrm>
            <a:off x="481263" y="693019"/>
            <a:ext cx="10857297" cy="5816977"/>
          </a:xfrm>
          <a:prstGeom prst="rect">
            <a:avLst/>
          </a:prstGeom>
        </p:spPr>
        <p:txBody>
          <a:bodyPr wrap="square">
            <a:spAutoFit/>
          </a:bodyPr>
          <a:lstStyle/>
          <a:p>
            <a:r>
              <a:rPr lang="en-US" sz="2800" dirty="0"/>
              <a:t>Suggestions Avoid having too many choices of clothing items so the person will not be overwhelmed or confused when trying to pick out something to wear. </a:t>
            </a:r>
          </a:p>
          <a:p>
            <a:r>
              <a:rPr lang="en-US" sz="2800" dirty="0"/>
              <a:t> </a:t>
            </a:r>
          </a:p>
          <a:p>
            <a:r>
              <a:rPr lang="en-US" sz="2800" dirty="0"/>
              <a:t>Try: • Simple and comfortable clothing. </a:t>
            </a:r>
          </a:p>
          <a:p>
            <a:endParaRPr lang="en-US" sz="2800" dirty="0"/>
          </a:p>
          <a:p>
            <a:r>
              <a:rPr lang="en-US" sz="2800" dirty="0"/>
              <a:t>• Clothing with elastic or Velcro fasteners. </a:t>
            </a:r>
          </a:p>
          <a:p>
            <a:r>
              <a:rPr lang="en-US" sz="2800" dirty="0"/>
              <a:t> </a:t>
            </a:r>
          </a:p>
          <a:p>
            <a:r>
              <a:rPr lang="en-US" sz="2800" dirty="0"/>
              <a:t>For more information: http://www.strokeassociation.org/STROKEORG/LifeAfterStroke/RegainingIndependence/TipsforDailyLivi ng/Tips-for-Dressing_UCM_310116_Article.jsp </a:t>
            </a:r>
          </a:p>
          <a:p>
            <a:r>
              <a:rPr lang="en-US" dirty="0"/>
              <a:t> </a:t>
            </a:r>
          </a:p>
          <a:p>
            <a:r>
              <a:rPr lang="en-US" dirty="0"/>
              <a:t> </a:t>
            </a:r>
          </a:p>
        </p:txBody>
      </p:sp>
    </p:spTree>
    <p:extLst>
      <p:ext uri="{BB962C8B-B14F-4D97-AF65-F5344CB8AC3E}">
        <p14:creationId xmlns:p14="http://schemas.microsoft.com/office/powerpoint/2010/main" val="1302284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0ABD55-1E1C-49B0-8BD6-90B300EAFF1B}"/>
              </a:ext>
            </a:extLst>
          </p:cNvPr>
          <p:cNvSpPr/>
          <p:nvPr/>
        </p:nvSpPr>
        <p:spPr>
          <a:xfrm>
            <a:off x="106680" y="0"/>
            <a:ext cx="12085320" cy="7017306"/>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Wash your hands before: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Eating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Preparing food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Providing personal care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Wash your hands after: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 Blowing your nose, coughing or sneezing into your hands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Cleaning and disinfecting surfaces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Contact with any body fluid (changing incontinent pads, using the bathroom)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Direct contact with person for personal care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Handling garbage or contaminated clothing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Preparing food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Removing gloves and other personal protective equipment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Use alcohol-based hand rubs if hand washing is not possible. Be aware that hand rubs are not effective against all germs so wash hands with soap and water as soon as possible.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683892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3D61-0299-4867-A35B-39C6B406137B}"/>
              </a:ext>
            </a:extLst>
          </p:cNvPr>
          <p:cNvSpPr>
            <a:spLocks noGrp="1"/>
          </p:cNvSpPr>
          <p:nvPr>
            <p:ph type="title"/>
          </p:nvPr>
        </p:nvSpPr>
        <p:spPr>
          <a:xfrm>
            <a:off x="3088640" y="365125"/>
            <a:ext cx="8265160" cy="1325563"/>
          </a:xfrm>
        </p:spPr>
        <p:txBody>
          <a:bodyPr/>
          <a:lstStyle/>
          <a:p>
            <a:r>
              <a:rPr lang="en-US" dirty="0"/>
              <a:t>Protective Equipment   </a:t>
            </a:r>
          </a:p>
        </p:txBody>
      </p:sp>
      <p:sp>
        <p:nvSpPr>
          <p:cNvPr id="3" name="Content Placeholder 2">
            <a:extLst>
              <a:ext uri="{FF2B5EF4-FFF2-40B4-BE49-F238E27FC236}">
                <a16:creationId xmlns:a16="http://schemas.microsoft.com/office/drawing/2014/main" id="{A637AA5A-8E1A-4AF8-8DA4-AC8DA2419544}"/>
              </a:ext>
            </a:extLst>
          </p:cNvPr>
          <p:cNvSpPr>
            <a:spLocks noGrp="1"/>
          </p:cNvSpPr>
          <p:nvPr>
            <p:ph idx="1"/>
          </p:nvPr>
        </p:nvSpPr>
        <p:spPr/>
        <p:txBody>
          <a:bodyPr>
            <a:normAutofit fontScale="92500"/>
          </a:bodyPr>
          <a:lstStyle/>
          <a:p>
            <a:r>
              <a:rPr lang="en-US" dirty="0"/>
              <a:t>Use protective equipment when you are in a setting that may expose you to blood-borne pathogens. Protective equipment includes:</a:t>
            </a:r>
          </a:p>
          <a:p>
            <a:r>
              <a:rPr lang="en-US" dirty="0"/>
              <a:t> Gloves.   </a:t>
            </a:r>
          </a:p>
          <a:p>
            <a:r>
              <a:rPr lang="en-US" dirty="0"/>
              <a:t> Containers for “sharps” which are items such as needles and razor blades. If there are no sharps containers in the home, find a safe place to discard them where no risk of needle is sticks. The agency should tell you what to do and who to contact if you are stuck by a needle.  </a:t>
            </a:r>
          </a:p>
          <a:p>
            <a:r>
              <a:rPr lang="en-US" dirty="0"/>
              <a:t> Double-bags for waste.  May use plastic laundry bags.  Tape bags shut.</a:t>
            </a:r>
          </a:p>
          <a:p>
            <a:r>
              <a:rPr lang="en-US" dirty="0"/>
              <a:t> Masks  </a:t>
            </a:r>
          </a:p>
        </p:txBody>
      </p:sp>
    </p:spTree>
    <p:extLst>
      <p:ext uri="{BB962C8B-B14F-4D97-AF65-F5344CB8AC3E}">
        <p14:creationId xmlns:p14="http://schemas.microsoft.com/office/powerpoint/2010/main" val="81221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FAFDE-189C-4101-8314-730B2AE5FCF1}"/>
              </a:ext>
            </a:extLst>
          </p:cNvPr>
          <p:cNvSpPr>
            <a:spLocks noGrp="1"/>
          </p:cNvSpPr>
          <p:nvPr>
            <p:ph type="title"/>
          </p:nvPr>
        </p:nvSpPr>
        <p:spPr/>
        <p:txBody>
          <a:bodyPr/>
          <a:lstStyle/>
          <a:p>
            <a:r>
              <a:rPr lang="en-US" dirty="0"/>
              <a:t>Appropriate use of gloves</a:t>
            </a:r>
          </a:p>
        </p:txBody>
      </p:sp>
      <p:sp>
        <p:nvSpPr>
          <p:cNvPr id="3" name="Content Placeholder 2">
            <a:extLst>
              <a:ext uri="{FF2B5EF4-FFF2-40B4-BE49-F238E27FC236}">
                <a16:creationId xmlns:a16="http://schemas.microsoft.com/office/drawing/2014/main" id="{9CFDF2CC-E6CA-4303-9771-02172D9E8CA8}"/>
              </a:ext>
            </a:extLst>
          </p:cNvPr>
          <p:cNvSpPr>
            <a:spLocks noGrp="1"/>
          </p:cNvSpPr>
          <p:nvPr>
            <p:ph idx="1"/>
          </p:nvPr>
        </p:nvSpPr>
        <p:spPr>
          <a:xfrm>
            <a:off x="838200" y="1690688"/>
            <a:ext cx="10515600" cy="4351338"/>
          </a:xfrm>
        </p:spPr>
        <p:txBody>
          <a:bodyPr>
            <a:normAutofit lnSpcReduction="10000"/>
          </a:bodyPr>
          <a:lstStyle/>
          <a:p>
            <a:r>
              <a:rPr lang="en-US" dirty="0"/>
              <a:t>Use gloves if you are likely to touch contaminated items. </a:t>
            </a:r>
          </a:p>
          <a:p>
            <a:r>
              <a:rPr lang="en-US" dirty="0"/>
              <a:t>Some situations include when you: </a:t>
            </a:r>
          </a:p>
          <a:p>
            <a:r>
              <a:rPr lang="en-US" dirty="0"/>
              <a:t> Change bandages or dressings </a:t>
            </a:r>
          </a:p>
          <a:p>
            <a:r>
              <a:rPr lang="en-US" dirty="0"/>
              <a:t> Clean areas where body fluids have spilled</a:t>
            </a:r>
          </a:p>
          <a:p>
            <a:r>
              <a:rPr lang="en-US" dirty="0"/>
              <a:t> Touch urine or stool  </a:t>
            </a:r>
          </a:p>
          <a:p>
            <a:r>
              <a:rPr lang="en-US" dirty="0"/>
              <a:t> Touch dirty items used in personal care </a:t>
            </a:r>
          </a:p>
          <a:p>
            <a:r>
              <a:rPr lang="en-US" dirty="0"/>
              <a:t> Toileting </a:t>
            </a:r>
          </a:p>
          <a:p>
            <a:r>
              <a:rPr lang="en-US" dirty="0"/>
              <a:t> Contaminated laundry</a:t>
            </a:r>
          </a:p>
          <a:p>
            <a:r>
              <a:rPr lang="en-US" dirty="0"/>
              <a:t> Tissues with mucus, saliva  </a:t>
            </a:r>
          </a:p>
        </p:txBody>
      </p:sp>
    </p:spTree>
    <p:extLst>
      <p:ext uri="{BB962C8B-B14F-4D97-AF65-F5344CB8AC3E}">
        <p14:creationId xmlns:p14="http://schemas.microsoft.com/office/powerpoint/2010/main" val="2411315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09651-4F66-484B-909A-35ABABFE27D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D303A8A-1A2C-4892-A8AF-5576D6BB86E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65186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BFD29-F084-41F7-BA69-8B3709E6A932}"/>
              </a:ext>
            </a:extLst>
          </p:cNvPr>
          <p:cNvSpPr>
            <a:spLocks noGrp="1"/>
          </p:cNvSpPr>
          <p:nvPr>
            <p:ph type="title"/>
          </p:nvPr>
        </p:nvSpPr>
        <p:spPr/>
        <p:txBody>
          <a:bodyPr/>
          <a:lstStyle/>
          <a:p>
            <a:r>
              <a:rPr lang="en-US" dirty="0"/>
              <a:t> UNIVERSAL PRECAUTIONS </a:t>
            </a:r>
          </a:p>
        </p:txBody>
      </p:sp>
      <p:sp>
        <p:nvSpPr>
          <p:cNvPr id="3" name="Content Placeholder 2">
            <a:extLst>
              <a:ext uri="{FF2B5EF4-FFF2-40B4-BE49-F238E27FC236}">
                <a16:creationId xmlns:a16="http://schemas.microsoft.com/office/drawing/2014/main" id="{08176645-42EE-484B-B040-1D0A54B50D27}"/>
              </a:ext>
            </a:extLst>
          </p:cNvPr>
          <p:cNvSpPr>
            <a:spLocks noGrp="1"/>
          </p:cNvSpPr>
          <p:nvPr>
            <p:ph idx="1"/>
          </p:nvPr>
        </p:nvSpPr>
        <p:spPr/>
        <p:txBody>
          <a:bodyPr>
            <a:normAutofit fontScale="92500" lnSpcReduction="20000"/>
          </a:bodyPr>
          <a:lstStyle/>
          <a:p>
            <a:r>
              <a:rPr lang="en-US" dirty="0"/>
              <a:t>Follow safety techniques and good hygiene habits to stop the spread of germs and infections. </a:t>
            </a:r>
          </a:p>
          <a:p>
            <a:r>
              <a:rPr lang="en-US" dirty="0"/>
              <a:t>Guidelines to prevent the spread of infection and disease include: </a:t>
            </a:r>
          </a:p>
          <a:p>
            <a:r>
              <a:rPr lang="en-US" dirty="0"/>
              <a:t> Do not touch a person’s body fluids</a:t>
            </a:r>
          </a:p>
          <a:p>
            <a:r>
              <a:rPr lang="en-US" dirty="0"/>
              <a:t> Maintain a safe and clean work environment </a:t>
            </a:r>
          </a:p>
          <a:p>
            <a:r>
              <a:rPr lang="en-US" dirty="0"/>
              <a:t> Put waste in the right place</a:t>
            </a:r>
          </a:p>
          <a:p>
            <a:r>
              <a:rPr lang="en-US" dirty="0"/>
              <a:t> Use standard precautions and protective equipment to prevent spreading blood-borne pathogens (Germs spread from blood are called blood-borne pathogens) </a:t>
            </a:r>
          </a:p>
          <a:p>
            <a:r>
              <a:rPr lang="en-US" dirty="0"/>
              <a:t> Wash hands frequently and correctly </a:t>
            </a:r>
          </a:p>
          <a:p>
            <a:r>
              <a:rPr lang="en-US" dirty="0"/>
              <a:t> Wear gloves, apron or mask as needed </a:t>
            </a:r>
          </a:p>
        </p:txBody>
      </p:sp>
    </p:spTree>
    <p:extLst>
      <p:ext uri="{BB962C8B-B14F-4D97-AF65-F5344CB8AC3E}">
        <p14:creationId xmlns:p14="http://schemas.microsoft.com/office/powerpoint/2010/main" val="3608078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1D7880-BE4B-4F65-B3CD-302D5090EEFD}"/>
              </a:ext>
            </a:extLst>
          </p:cNvPr>
          <p:cNvSpPr/>
          <p:nvPr/>
        </p:nvSpPr>
        <p:spPr>
          <a:xfrm>
            <a:off x="661481" y="661480"/>
            <a:ext cx="11264630" cy="5693866"/>
          </a:xfrm>
          <a:prstGeom prst="rect">
            <a:avLst/>
          </a:prstGeom>
        </p:spPr>
        <p:txBody>
          <a:bodyPr wrap="square">
            <a:spAutoFit/>
          </a:bodyPr>
          <a:lstStyle/>
          <a:p>
            <a:r>
              <a:rPr lang="en-US" sz="2800" dirty="0"/>
              <a:t>Dementia, Alzheimer’s disease, stroke, an acquired brain injury and other conditions may make communication with the client more difficult.</a:t>
            </a:r>
          </a:p>
          <a:p>
            <a:endParaRPr lang="en-US" sz="2800" dirty="0"/>
          </a:p>
          <a:p>
            <a:r>
              <a:rPr lang="en-US" sz="2800" dirty="0"/>
              <a:t> Don’t use too many words or long explanations because this may be confusing. </a:t>
            </a:r>
          </a:p>
          <a:p>
            <a:endParaRPr lang="en-US" sz="2800" dirty="0"/>
          </a:p>
          <a:p>
            <a:r>
              <a:rPr lang="en-US" sz="2800" dirty="0"/>
              <a:t>Don’t give too many instructions or choices at once. You may not understand what the client is saying because they may be talking about things that happened in the past. </a:t>
            </a:r>
          </a:p>
          <a:p>
            <a:endParaRPr lang="en-US" sz="2800" dirty="0"/>
          </a:p>
          <a:p>
            <a:endParaRPr lang="en-US" sz="2800" dirty="0"/>
          </a:p>
          <a:p>
            <a:r>
              <a:rPr lang="en-US" sz="2800" dirty="0"/>
              <a:t>Some clients may understand non-verbal gesturing better if they are confused or hard of hearing. </a:t>
            </a:r>
          </a:p>
        </p:txBody>
      </p:sp>
    </p:spTree>
    <p:extLst>
      <p:ext uri="{BB962C8B-B14F-4D97-AF65-F5344CB8AC3E}">
        <p14:creationId xmlns:p14="http://schemas.microsoft.com/office/powerpoint/2010/main" val="3251403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57C20-4529-4A0F-9DF7-BFBFEEC14C19}"/>
              </a:ext>
            </a:extLst>
          </p:cNvPr>
          <p:cNvSpPr>
            <a:spLocks noGrp="1"/>
          </p:cNvSpPr>
          <p:nvPr>
            <p:ph type="title"/>
          </p:nvPr>
        </p:nvSpPr>
        <p:spPr/>
        <p:txBody>
          <a:bodyPr/>
          <a:lstStyle/>
          <a:p>
            <a:r>
              <a:rPr lang="en-US" dirty="0"/>
              <a:t>              COMMUNICATION SKILLS</a:t>
            </a:r>
          </a:p>
        </p:txBody>
      </p:sp>
      <p:sp>
        <p:nvSpPr>
          <p:cNvPr id="3" name="Content Placeholder 2">
            <a:extLst>
              <a:ext uri="{FF2B5EF4-FFF2-40B4-BE49-F238E27FC236}">
                <a16:creationId xmlns:a16="http://schemas.microsoft.com/office/drawing/2014/main" id="{134E7D02-83C7-4FD3-8F72-9D9DB61892B9}"/>
              </a:ext>
            </a:extLst>
          </p:cNvPr>
          <p:cNvSpPr>
            <a:spLocks noGrp="1"/>
          </p:cNvSpPr>
          <p:nvPr>
            <p:ph idx="1"/>
          </p:nvPr>
        </p:nvSpPr>
        <p:spPr/>
        <p:txBody>
          <a:bodyPr>
            <a:normAutofit/>
          </a:bodyPr>
          <a:lstStyle/>
          <a:p>
            <a:r>
              <a:rPr lang="en-US" dirty="0"/>
              <a:t>To communicate well, you need these skills: </a:t>
            </a:r>
          </a:p>
          <a:p>
            <a:r>
              <a:rPr lang="en-US" dirty="0"/>
              <a:t>Make eye contact </a:t>
            </a:r>
          </a:p>
          <a:p>
            <a:r>
              <a:rPr lang="en-US" dirty="0"/>
              <a:t>Listening </a:t>
            </a:r>
          </a:p>
          <a:p>
            <a:r>
              <a:rPr lang="en-US" dirty="0"/>
              <a:t>Asking good questions </a:t>
            </a:r>
          </a:p>
          <a:p>
            <a:r>
              <a:rPr lang="en-US" dirty="0"/>
              <a:t>Observing non-verbal communication. </a:t>
            </a:r>
          </a:p>
          <a:p>
            <a:endParaRPr lang="en-US" dirty="0"/>
          </a:p>
          <a:p>
            <a:endParaRPr lang="en-US" dirty="0"/>
          </a:p>
        </p:txBody>
      </p:sp>
    </p:spTree>
    <p:extLst>
      <p:ext uri="{BB962C8B-B14F-4D97-AF65-F5344CB8AC3E}">
        <p14:creationId xmlns:p14="http://schemas.microsoft.com/office/powerpoint/2010/main" val="544314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30D784-554E-4BC8-894F-9A82FF9264DF}"/>
              </a:ext>
            </a:extLst>
          </p:cNvPr>
          <p:cNvSpPr/>
          <p:nvPr/>
        </p:nvSpPr>
        <p:spPr>
          <a:xfrm>
            <a:off x="101600" y="538481"/>
            <a:ext cx="11927840" cy="5878532"/>
          </a:xfrm>
          <a:prstGeom prst="rect">
            <a:avLst/>
          </a:prstGeom>
        </p:spPr>
        <p:txBody>
          <a:bodyPr wrap="square">
            <a:spAutoFit/>
          </a:bodyPr>
          <a:lstStyle/>
          <a:p>
            <a:r>
              <a:rPr lang="en-US" sz="2800" dirty="0"/>
              <a:t>There are sometimes movements, gestures, facial expressions and even shifts in the client’s body that indicate something may be going on that they are not telling you. </a:t>
            </a:r>
          </a:p>
          <a:p>
            <a:endParaRPr lang="en-US" sz="2800" dirty="0"/>
          </a:p>
          <a:p>
            <a:r>
              <a:rPr lang="en-US" sz="2400" dirty="0"/>
              <a:t>• Speaking openly and honestly to solve problems </a:t>
            </a:r>
          </a:p>
          <a:p>
            <a:endParaRPr lang="en-US" sz="2400" dirty="0"/>
          </a:p>
          <a:p>
            <a:r>
              <a:rPr lang="en-US" sz="2400" dirty="0"/>
              <a:t>• Allowing the client to express needs, wants or opinions without getting irritated, frustrated or angry </a:t>
            </a:r>
          </a:p>
          <a:p>
            <a:endParaRPr lang="en-US" sz="2400" dirty="0"/>
          </a:p>
          <a:p>
            <a:r>
              <a:rPr lang="en-US" sz="2400" dirty="0"/>
              <a:t>• Speak to the other person with respect </a:t>
            </a:r>
          </a:p>
          <a:p>
            <a:endParaRPr lang="en-US" sz="2400" dirty="0"/>
          </a:p>
          <a:p>
            <a:r>
              <a:rPr lang="en-US" sz="2400" dirty="0"/>
              <a:t>• Be respectful of the client’s race, ethnicity, religion, country of origin </a:t>
            </a:r>
          </a:p>
          <a:p>
            <a:endParaRPr lang="en-US" sz="2400" dirty="0"/>
          </a:p>
          <a:p>
            <a:r>
              <a:rPr lang="en-US" sz="2400" dirty="0"/>
              <a:t>• Participate in activities like playing cards and games </a:t>
            </a:r>
          </a:p>
          <a:p>
            <a:r>
              <a:rPr lang="en-US" sz="2400" dirty="0"/>
              <a:t> </a:t>
            </a:r>
          </a:p>
        </p:txBody>
      </p:sp>
    </p:spTree>
    <p:extLst>
      <p:ext uri="{BB962C8B-B14F-4D97-AF65-F5344CB8AC3E}">
        <p14:creationId xmlns:p14="http://schemas.microsoft.com/office/powerpoint/2010/main" val="674858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35CD3-888F-4573-8553-20C6B60019E9}"/>
              </a:ext>
            </a:extLst>
          </p:cNvPr>
          <p:cNvSpPr>
            <a:spLocks noGrp="1"/>
          </p:cNvSpPr>
          <p:nvPr>
            <p:ph type="title"/>
          </p:nvPr>
        </p:nvSpPr>
        <p:spPr>
          <a:xfrm>
            <a:off x="838200" y="365125"/>
            <a:ext cx="10515600" cy="975995"/>
          </a:xfrm>
        </p:spPr>
        <p:txBody>
          <a:bodyPr/>
          <a:lstStyle/>
          <a:p>
            <a:r>
              <a:rPr lang="en-US" dirty="0"/>
              <a:t>                                 Listening</a:t>
            </a:r>
          </a:p>
        </p:txBody>
      </p:sp>
      <p:sp>
        <p:nvSpPr>
          <p:cNvPr id="3" name="Content Placeholder 2">
            <a:extLst>
              <a:ext uri="{FF2B5EF4-FFF2-40B4-BE49-F238E27FC236}">
                <a16:creationId xmlns:a16="http://schemas.microsoft.com/office/drawing/2014/main" id="{733D1CC0-DE26-4D9F-BC9D-E24FAB7CB4A1}"/>
              </a:ext>
            </a:extLst>
          </p:cNvPr>
          <p:cNvSpPr>
            <a:spLocks noGrp="1"/>
          </p:cNvSpPr>
          <p:nvPr>
            <p:ph idx="1"/>
          </p:nvPr>
        </p:nvSpPr>
        <p:spPr>
          <a:xfrm>
            <a:off x="838200" y="1460500"/>
            <a:ext cx="10515600" cy="5032375"/>
          </a:xfrm>
        </p:spPr>
        <p:txBody>
          <a:bodyPr>
            <a:normAutofit/>
          </a:bodyPr>
          <a:lstStyle/>
          <a:p>
            <a:r>
              <a:rPr lang="en-US" sz="2400" dirty="0"/>
              <a:t>Listening  is not just hearing, but doing your best to understand what the person means. </a:t>
            </a:r>
          </a:p>
          <a:p>
            <a:r>
              <a:rPr lang="en-US" sz="2400" dirty="0"/>
              <a:t>Ways to be a good listener: </a:t>
            </a:r>
          </a:p>
          <a:p>
            <a:r>
              <a:rPr lang="en-US" sz="2400" dirty="0"/>
              <a:t> Ask questions if you are not sure you understand </a:t>
            </a:r>
          </a:p>
          <a:p>
            <a:r>
              <a:rPr lang="en-US" sz="2400" dirty="0"/>
              <a:t> Be patient and let the client finish speaking </a:t>
            </a:r>
          </a:p>
          <a:p>
            <a:r>
              <a:rPr lang="en-US" sz="2400" dirty="0"/>
              <a:t> Give client your full attention</a:t>
            </a:r>
          </a:p>
          <a:p>
            <a:r>
              <a:rPr lang="en-US" sz="2400" dirty="0"/>
              <a:t> Pay attention to the client’s body language, such as facial expressions, tone of voice or body posture. There are sometimes movements, gestures, facial expressions and even shifts in the client’s body that indicate something may be going on that they are not telling you.   </a:t>
            </a:r>
          </a:p>
          <a:p>
            <a:endParaRPr lang="en-US" dirty="0"/>
          </a:p>
        </p:txBody>
      </p:sp>
    </p:spTree>
    <p:extLst>
      <p:ext uri="{BB962C8B-B14F-4D97-AF65-F5344CB8AC3E}">
        <p14:creationId xmlns:p14="http://schemas.microsoft.com/office/powerpoint/2010/main" val="222369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DDC1C3-8F3E-406B-AB1C-67CCBC5B8AA5}"/>
              </a:ext>
            </a:extLst>
          </p:cNvPr>
          <p:cNvSpPr/>
          <p:nvPr/>
        </p:nvSpPr>
        <p:spPr>
          <a:xfrm>
            <a:off x="1676400" y="571500"/>
            <a:ext cx="9182100" cy="5601533"/>
          </a:xfrm>
          <a:prstGeom prst="rect">
            <a:avLst/>
          </a:prstGeom>
        </p:spPr>
        <p:txBody>
          <a:bodyPr wrap="square">
            <a:spAutoFit/>
          </a:bodyPr>
          <a:lstStyle/>
          <a:p>
            <a:r>
              <a:rPr lang="en-US" sz="2800" b="1" dirty="0"/>
              <a:t>Aphasia</a:t>
            </a:r>
          </a:p>
          <a:p>
            <a:endParaRPr lang="en-US" sz="2400" dirty="0"/>
          </a:p>
          <a:p>
            <a:r>
              <a:rPr lang="en-US" sz="2400" dirty="0"/>
              <a:t>Aphasia is a condition that affects the client’s ability to talk and communicate. </a:t>
            </a:r>
          </a:p>
          <a:p>
            <a:endParaRPr lang="en-US" sz="2400" dirty="0"/>
          </a:p>
          <a:p>
            <a:r>
              <a:rPr lang="en-US" sz="2400" dirty="0"/>
              <a:t>It can affect the ability to speak, write and understand language, both verbal and written.</a:t>
            </a:r>
          </a:p>
          <a:p>
            <a:endParaRPr lang="en-US" sz="2400" dirty="0"/>
          </a:p>
          <a:p>
            <a:r>
              <a:rPr lang="en-US" sz="2400" dirty="0"/>
              <a:t> Aphasia typically occurs after a stroke or a head injury.</a:t>
            </a:r>
          </a:p>
          <a:p>
            <a:endParaRPr lang="en-US" sz="2400" dirty="0"/>
          </a:p>
          <a:p>
            <a:r>
              <a:rPr lang="en-US" sz="2400" dirty="0"/>
              <a:t>  If the client has difficulty speaking, let the client write out what he/she wants to say.</a:t>
            </a:r>
          </a:p>
          <a:p>
            <a:endParaRPr lang="en-US" sz="2400" dirty="0"/>
          </a:p>
          <a:p>
            <a:r>
              <a:rPr lang="en-US" sz="2400" dirty="0"/>
              <a:t>  Some clients may use a communication board. </a:t>
            </a:r>
          </a:p>
          <a:p>
            <a:r>
              <a:rPr lang="en-US" dirty="0"/>
              <a:t> </a:t>
            </a:r>
          </a:p>
        </p:txBody>
      </p:sp>
    </p:spTree>
    <p:extLst>
      <p:ext uri="{BB962C8B-B14F-4D97-AF65-F5344CB8AC3E}">
        <p14:creationId xmlns:p14="http://schemas.microsoft.com/office/powerpoint/2010/main" val="1922198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275C70-B1A1-422D-813B-893979ABA8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0" y="2057400"/>
            <a:ext cx="4267200" cy="2743200"/>
          </a:xfrm>
          <a:prstGeom prst="rect">
            <a:avLst/>
          </a:prstGeom>
        </p:spPr>
      </p:pic>
      <p:sp>
        <p:nvSpPr>
          <p:cNvPr id="4" name="Rectangle 3">
            <a:extLst>
              <a:ext uri="{FF2B5EF4-FFF2-40B4-BE49-F238E27FC236}">
                <a16:creationId xmlns:a16="http://schemas.microsoft.com/office/drawing/2014/main" id="{6023682B-BC76-46AF-B835-594E746F9429}"/>
              </a:ext>
            </a:extLst>
          </p:cNvPr>
          <p:cNvSpPr/>
          <p:nvPr/>
        </p:nvSpPr>
        <p:spPr>
          <a:xfrm>
            <a:off x="2971800" y="342901"/>
            <a:ext cx="8509000" cy="738664"/>
          </a:xfrm>
          <a:prstGeom prst="rect">
            <a:avLst/>
          </a:prstGeom>
        </p:spPr>
        <p:txBody>
          <a:bodyPr wrap="square">
            <a:spAutoFit/>
          </a:bodyPr>
          <a:lstStyle/>
          <a:p>
            <a:r>
              <a:rPr lang="en-US" sz="2400" dirty="0"/>
              <a:t>Examples of Types of Communication Boards</a:t>
            </a:r>
            <a:endParaRPr lang="en-US" sz="3200" dirty="0"/>
          </a:p>
          <a:p>
            <a:r>
              <a:rPr lang="en-US" dirty="0"/>
              <a:t> </a:t>
            </a:r>
          </a:p>
        </p:txBody>
      </p:sp>
    </p:spTree>
    <p:extLst>
      <p:ext uri="{BB962C8B-B14F-4D97-AF65-F5344CB8AC3E}">
        <p14:creationId xmlns:p14="http://schemas.microsoft.com/office/powerpoint/2010/main" val="1399333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3A750-BE03-4AE0-BA86-AFF18D315188}"/>
              </a:ext>
            </a:extLst>
          </p:cNvPr>
          <p:cNvSpPr/>
          <p:nvPr/>
        </p:nvSpPr>
        <p:spPr>
          <a:xfrm>
            <a:off x="1584960" y="3244334"/>
            <a:ext cx="11661459" cy="830997"/>
          </a:xfrm>
          <a:prstGeom prst="rect">
            <a:avLst/>
          </a:prstGeom>
        </p:spPr>
        <p:txBody>
          <a:bodyPr wrap="square">
            <a:spAutoFit/>
          </a:bodyPr>
          <a:lstStyle/>
          <a:p>
            <a:r>
              <a:rPr lang="en-US" dirty="0"/>
              <a:t> </a:t>
            </a:r>
            <a:r>
              <a:rPr lang="en-US" sz="4800" dirty="0"/>
              <a:t>CHANGES IN CLIENT’S CONDITION </a:t>
            </a:r>
          </a:p>
        </p:txBody>
      </p:sp>
    </p:spTree>
    <p:extLst>
      <p:ext uri="{BB962C8B-B14F-4D97-AF65-F5344CB8AC3E}">
        <p14:creationId xmlns:p14="http://schemas.microsoft.com/office/powerpoint/2010/main" val="4082541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A1A800-0FC2-4C8D-A5CF-43AB3402DF71}"/>
              </a:ext>
            </a:extLst>
          </p:cNvPr>
          <p:cNvSpPr/>
          <p:nvPr/>
        </p:nvSpPr>
        <p:spPr>
          <a:xfrm>
            <a:off x="1778000" y="609600"/>
            <a:ext cx="9530080" cy="4524315"/>
          </a:xfrm>
          <a:prstGeom prst="rect">
            <a:avLst/>
          </a:prstGeom>
        </p:spPr>
        <p:txBody>
          <a:bodyPr wrap="square">
            <a:spAutoFit/>
          </a:bodyPr>
          <a:lstStyle/>
          <a:p>
            <a:r>
              <a:rPr lang="en-US" sz="3200" dirty="0"/>
              <a:t>Because the caregiver spends a lot of time with the client, the caregiver acts as the eyes and ears on the client’s well-being. </a:t>
            </a:r>
          </a:p>
          <a:p>
            <a:endParaRPr lang="en-US" sz="3200" dirty="0"/>
          </a:p>
          <a:p>
            <a:r>
              <a:rPr lang="en-US" sz="3200" dirty="0"/>
              <a:t>The client’s condition can change quickly and must be reported immediately. </a:t>
            </a:r>
          </a:p>
          <a:p>
            <a:r>
              <a:rPr lang="en-US" sz="3200" dirty="0"/>
              <a:t> </a:t>
            </a:r>
          </a:p>
          <a:p>
            <a:r>
              <a:rPr lang="en-US" sz="3200" dirty="0"/>
              <a:t>Changes in a client’s condition should be reported immediately. </a:t>
            </a:r>
          </a:p>
        </p:txBody>
      </p:sp>
    </p:spTree>
    <p:extLst>
      <p:ext uri="{BB962C8B-B14F-4D97-AF65-F5344CB8AC3E}">
        <p14:creationId xmlns:p14="http://schemas.microsoft.com/office/powerpoint/2010/main" val="21474967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3E5288-4F1D-4C30-BB43-0FBE562EFF3F}"/>
              </a:ext>
            </a:extLst>
          </p:cNvPr>
          <p:cNvSpPr/>
          <p:nvPr/>
        </p:nvSpPr>
        <p:spPr>
          <a:xfrm>
            <a:off x="81280" y="751840"/>
            <a:ext cx="12110720" cy="3724096"/>
          </a:xfrm>
          <a:prstGeom prst="rect">
            <a:avLst/>
          </a:prstGeom>
        </p:spPr>
        <p:txBody>
          <a:bodyPr wrap="square">
            <a:spAutoFit/>
          </a:bodyPr>
          <a:lstStyle/>
          <a:p>
            <a:r>
              <a:rPr lang="en-US" sz="3200" dirty="0"/>
              <a:t>                                                            </a:t>
            </a:r>
            <a:r>
              <a:rPr lang="en-US" sz="4400" dirty="0"/>
              <a:t>Skin</a:t>
            </a:r>
          </a:p>
          <a:p>
            <a:endParaRPr lang="en-US" sz="3200" dirty="0"/>
          </a:p>
          <a:p>
            <a:r>
              <a:rPr lang="en-US" sz="3200" dirty="0"/>
              <a:t> Skin care involves keeping the skin clean, preventing pressure on the skin for long periods of time, good nutrition and exercise if possible. </a:t>
            </a:r>
          </a:p>
          <a:p>
            <a:endParaRPr lang="en-US" sz="3200" dirty="0"/>
          </a:p>
          <a:p>
            <a:r>
              <a:rPr lang="en-US" sz="3200" dirty="0"/>
              <a:t> It is important to regularly check the client’s skin for signs of soreness, breakdown and infection. </a:t>
            </a:r>
          </a:p>
        </p:txBody>
      </p:sp>
    </p:spTree>
    <p:extLst>
      <p:ext uri="{BB962C8B-B14F-4D97-AF65-F5344CB8AC3E}">
        <p14:creationId xmlns:p14="http://schemas.microsoft.com/office/powerpoint/2010/main" val="26195584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26D2FF-032B-4B24-A362-B22E559598DB}"/>
              </a:ext>
            </a:extLst>
          </p:cNvPr>
          <p:cNvSpPr/>
          <p:nvPr/>
        </p:nvSpPr>
        <p:spPr>
          <a:xfrm>
            <a:off x="574040" y="314960"/>
            <a:ext cx="11069320" cy="4524315"/>
          </a:xfrm>
          <a:prstGeom prst="rect">
            <a:avLst/>
          </a:prstGeom>
        </p:spPr>
        <p:txBody>
          <a:bodyPr wrap="square">
            <a:spAutoFit/>
          </a:bodyPr>
          <a:lstStyle/>
          <a:p>
            <a:endParaRPr lang="en-US" sz="2400" dirty="0"/>
          </a:p>
          <a:p>
            <a:endParaRPr lang="en-US" sz="2400" dirty="0"/>
          </a:p>
          <a:p>
            <a:r>
              <a:rPr lang="en-US" sz="2400" dirty="0"/>
              <a:t>Skin care after toileting is very important. </a:t>
            </a:r>
          </a:p>
          <a:p>
            <a:endParaRPr lang="en-US" sz="2400" dirty="0"/>
          </a:p>
          <a:p>
            <a:r>
              <a:rPr lang="en-US" sz="2400" dirty="0"/>
              <a:t> Urine and fecal matter can cause skin irritation and rashes.</a:t>
            </a:r>
          </a:p>
          <a:p>
            <a:endParaRPr lang="en-US" sz="2400" dirty="0"/>
          </a:p>
          <a:p>
            <a:r>
              <a:rPr lang="en-US" sz="2400" dirty="0"/>
              <a:t>  If a client is incontinent and uses Depends , skin care is very important. </a:t>
            </a:r>
          </a:p>
          <a:p>
            <a:endParaRPr lang="en-US" sz="2400" dirty="0"/>
          </a:p>
          <a:p>
            <a:r>
              <a:rPr lang="en-US" sz="2400" dirty="0" err="1"/>
              <a:t>Pericare</a:t>
            </a:r>
            <a:r>
              <a:rPr lang="en-US" sz="2400" dirty="0"/>
              <a:t> and rectal care should be done gently, from front to back, using gentle strokes rather than scrubbing. </a:t>
            </a:r>
          </a:p>
          <a:p>
            <a:endParaRPr lang="en-US" sz="2400" dirty="0"/>
          </a:p>
          <a:p>
            <a:r>
              <a:rPr lang="en-US" sz="2400" dirty="0"/>
              <a:t>If there are areas that are very sore, squeeze water over it and pat dry. </a:t>
            </a:r>
          </a:p>
        </p:txBody>
      </p:sp>
    </p:spTree>
    <p:extLst>
      <p:ext uri="{BB962C8B-B14F-4D97-AF65-F5344CB8AC3E}">
        <p14:creationId xmlns:p14="http://schemas.microsoft.com/office/powerpoint/2010/main" val="293132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4A000-689E-4D31-A6B6-0D2425250096}"/>
              </a:ext>
            </a:extLst>
          </p:cNvPr>
          <p:cNvSpPr>
            <a:spLocks noGrp="1"/>
          </p:cNvSpPr>
          <p:nvPr>
            <p:ph type="title"/>
          </p:nvPr>
        </p:nvSpPr>
        <p:spPr/>
        <p:txBody>
          <a:bodyPr/>
          <a:lstStyle/>
          <a:p>
            <a:r>
              <a:rPr lang="en-US" dirty="0"/>
              <a:t>Hand Washing </a:t>
            </a:r>
          </a:p>
        </p:txBody>
      </p:sp>
      <p:sp>
        <p:nvSpPr>
          <p:cNvPr id="3" name="Content Placeholder 2">
            <a:extLst>
              <a:ext uri="{FF2B5EF4-FFF2-40B4-BE49-F238E27FC236}">
                <a16:creationId xmlns:a16="http://schemas.microsoft.com/office/drawing/2014/main" id="{441B85A6-3AC4-407F-910D-179DD19B5F46}"/>
              </a:ext>
            </a:extLst>
          </p:cNvPr>
          <p:cNvSpPr>
            <a:spLocks noGrp="1"/>
          </p:cNvSpPr>
          <p:nvPr>
            <p:ph idx="1"/>
          </p:nvPr>
        </p:nvSpPr>
        <p:spPr/>
        <p:txBody>
          <a:bodyPr>
            <a:normAutofit/>
          </a:bodyPr>
          <a:lstStyle/>
          <a:p>
            <a:r>
              <a:rPr lang="en-US" dirty="0"/>
              <a:t>Frequent hand washing is an easy way to avoid getting sick and spreading illness. Know when to wash your hands and how to wash them. While you can never keep your hands germ free, you can limit the transfer of bacteria, viruses and other germs.  </a:t>
            </a:r>
          </a:p>
          <a:p>
            <a:endParaRPr lang="en-US" dirty="0"/>
          </a:p>
        </p:txBody>
      </p:sp>
    </p:spTree>
    <p:extLst>
      <p:ext uri="{BB962C8B-B14F-4D97-AF65-F5344CB8AC3E}">
        <p14:creationId xmlns:p14="http://schemas.microsoft.com/office/powerpoint/2010/main" val="200022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16C39F9-FDD0-418A-B95B-927BE8E85BAD}"/>
              </a:ext>
            </a:extLst>
          </p:cNvPr>
          <p:cNvSpPr/>
          <p:nvPr/>
        </p:nvSpPr>
        <p:spPr>
          <a:xfrm>
            <a:off x="4582156" y="3059668"/>
            <a:ext cx="3027688" cy="369332"/>
          </a:xfrm>
          <a:prstGeom prst="rect">
            <a:avLst/>
          </a:prstGeom>
        </p:spPr>
        <p:txBody>
          <a:bodyPr wrap="none">
            <a:spAutoFit/>
          </a:bodyPr>
          <a:lstStyle/>
          <a:p>
            <a:r>
              <a:rPr lang="en-US" dirty="0">
                <a:solidFill>
                  <a:srgbClr val="FFFFFF"/>
                </a:solidFill>
                <a:latin typeface="&amp;quot"/>
                <a:hlinkClick r:id="rId2"/>
              </a:rPr>
              <a:t>https://youtu.be/Dg-TozzIKDQ</a:t>
            </a:r>
            <a:endParaRPr lang="en-US" dirty="0"/>
          </a:p>
        </p:txBody>
      </p:sp>
    </p:spTree>
    <p:extLst>
      <p:ext uri="{BB962C8B-B14F-4D97-AF65-F5344CB8AC3E}">
        <p14:creationId xmlns:p14="http://schemas.microsoft.com/office/powerpoint/2010/main" val="30546924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1AC5BD-8D8E-4AFE-841C-2788C0FDD976}"/>
              </a:ext>
            </a:extLst>
          </p:cNvPr>
          <p:cNvSpPr/>
          <p:nvPr/>
        </p:nvSpPr>
        <p:spPr>
          <a:xfrm>
            <a:off x="2972585" y="698378"/>
            <a:ext cx="6246829" cy="4616648"/>
          </a:xfrm>
          <a:prstGeom prst="rect">
            <a:avLst/>
          </a:prstGeom>
        </p:spPr>
        <p:txBody>
          <a:bodyPr wrap="square">
            <a:spAutoFit/>
          </a:bodyPr>
          <a:lstStyle/>
          <a:p>
            <a:r>
              <a:rPr lang="en-US" sz="4400" dirty="0"/>
              <a:t>Check for:</a:t>
            </a:r>
          </a:p>
          <a:p>
            <a:endParaRPr lang="en-US" dirty="0"/>
          </a:p>
          <a:p>
            <a:r>
              <a:rPr lang="en-US" sz="2800" dirty="0"/>
              <a:t> • Red areas</a:t>
            </a:r>
          </a:p>
          <a:p>
            <a:endParaRPr lang="en-US" sz="2800" dirty="0"/>
          </a:p>
          <a:p>
            <a:r>
              <a:rPr lang="en-US" sz="2800" dirty="0"/>
              <a:t> • Bruises and Cuts </a:t>
            </a:r>
          </a:p>
          <a:p>
            <a:endParaRPr lang="en-US" sz="2800" dirty="0"/>
          </a:p>
          <a:p>
            <a:r>
              <a:rPr lang="en-US" sz="2800" dirty="0"/>
              <a:t>• Bed Sores </a:t>
            </a:r>
          </a:p>
          <a:p>
            <a:endParaRPr lang="en-US" sz="2800" dirty="0"/>
          </a:p>
          <a:p>
            <a:r>
              <a:rPr lang="en-US" sz="2800" dirty="0"/>
              <a:t>• Tears in the skin </a:t>
            </a:r>
          </a:p>
          <a:p>
            <a:r>
              <a:rPr lang="en-US" dirty="0"/>
              <a:t> </a:t>
            </a:r>
          </a:p>
          <a:p>
            <a:r>
              <a:rPr lang="en-US" dirty="0"/>
              <a:t> </a:t>
            </a:r>
          </a:p>
        </p:txBody>
      </p:sp>
    </p:spTree>
    <p:extLst>
      <p:ext uri="{BB962C8B-B14F-4D97-AF65-F5344CB8AC3E}">
        <p14:creationId xmlns:p14="http://schemas.microsoft.com/office/powerpoint/2010/main" val="40761598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624F8AB-39C2-41CD-B0B9-3A32AA6ED748}"/>
              </a:ext>
            </a:extLst>
          </p:cNvPr>
          <p:cNvSpPr/>
          <p:nvPr/>
        </p:nvSpPr>
        <p:spPr>
          <a:xfrm>
            <a:off x="754144" y="697585"/>
            <a:ext cx="10312924" cy="4524315"/>
          </a:xfrm>
          <a:prstGeom prst="rect">
            <a:avLst/>
          </a:prstGeom>
        </p:spPr>
        <p:txBody>
          <a:bodyPr wrap="square">
            <a:spAutoFit/>
          </a:bodyPr>
          <a:lstStyle/>
          <a:p>
            <a:r>
              <a:rPr lang="en-US" sz="3600" dirty="0"/>
              <a:t>If the client has skin tears, do not grab onto the client’s arm.  Skin can become very fragile and even the simplest bump can cause a tear.  </a:t>
            </a:r>
          </a:p>
          <a:p>
            <a:endParaRPr lang="en-US" sz="3600" dirty="0"/>
          </a:p>
          <a:p>
            <a:r>
              <a:rPr lang="en-US" sz="3600" dirty="0"/>
              <a:t> Clients who cannot change position in bed or in a chair on their own must have the PCA change their position every two hours. </a:t>
            </a:r>
          </a:p>
          <a:p>
            <a:r>
              <a:rPr lang="en-US" dirty="0"/>
              <a:t> </a:t>
            </a:r>
          </a:p>
          <a:p>
            <a:endParaRPr lang="en-US" dirty="0"/>
          </a:p>
        </p:txBody>
      </p:sp>
    </p:spTree>
    <p:extLst>
      <p:ext uri="{BB962C8B-B14F-4D97-AF65-F5344CB8AC3E}">
        <p14:creationId xmlns:p14="http://schemas.microsoft.com/office/powerpoint/2010/main" val="33903928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DA475D-5D89-4914-97ED-154CF060DB7E}"/>
              </a:ext>
            </a:extLst>
          </p:cNvPr>
          <p:cNvSpPr/>
          <p:nvPr/>
        </p:nvSpPr>
        <p:spPr>
          <a:xfrm>
            <a:off x="282804" y="386499"/>
            <a:ext cx="11528982" cy="4216539"/>
          </a:xfrm>
          <a:prstGeom prst="rect">
            <a:avLst/>
          </a:prstGeom>
        </p:spPr>
        <p:txBody>
          <a:bodyPr wrap="square">
            <a:spAutoFit/>
          </a:bodyPr>
          <a:lstStyle/>
          <a:p>
            <a:r>
              <a:rPr lang="en-US" sz="4400" dirty="0"/>
              <a:t>How to Recognize Signs of Skin Damage </a:t>
            </a:r>
          </a:p>
          <a:p>
            <a:endParaRPr lang="en-US" sz="2800" dirty="0"/>
          </a:p>
          <a:p>
            <a:r>
              <a:rPr lang="en-US" sz="2800" dirty="0"/>
              <a:t>▪ Red or pink areas on the skin that do not go away </a:t>
            </a:r>
          </a:p>
          <a:p>
            <a:endParaRPr lang="en-US" sz="2800" dirty="0"/>
          </a:p>
          <a:p>
            <a:r>
              <a:rPr lang="en-US" sz="2800" dirty="0"/>
              <a:t>▪ Skin that appears shiny around the elbow </a:t>
            </a:r>
          </a:p>
          <a:p>
            <a:endParaRPr lang="en-US" sz="2800" dirty="0"/>
          </a:p>
          <a:p>
            <a:r>
              <a:rPr lang="en-US" sz="2800" dirty="0"/>
              <a:t>▪ Blisters</a:t>
            </a:r>
          </a:p>
          <a:p>
            <a:endParaRPr lang="en-US" sz="2800" dirty="0"/>
          </a:p>
          <a:p>
            <a:r>
              <a:rPr lang="en-US" sz="2800" dirty="0"/>
              <a:t> ▪ Dark, discolored skin </a:t>
            </a:r>
          </a:p>
        </p:txBody>
      </p:sp>
    </p:spTree>
    <p:extLst>
      <p:ext uri="{BB962C8B-B14F-4D97-AF65-F5344CB8AC3E}">
        <p14:creationId xmlns:p14="http://schemas.microsoft.com/office/powerpoint/2010/main" val="14995285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441C26-3C7F-4D87-BBE5-7F3D6C612B13}"/>
              </a:ext>
            </a:extLst>
          </p:cNvPr>
          <p:cNvSpPr/>
          <p:nvPr/>
        </p:nvSpPr>
        <p:spPr>
          <a:xfrm>
            <a:off x="1291471" y="838986"/>
            <a:ext cx="9690755" cy="4370427"/>
          </a:xfrm>
          <a:prstGeom prst="rect">
            <a:avLst/>
          </a:prstGeom>
        </p:spPr>
        <p:txBody>
          <a:bodyPr wrap="square">
            <a:spAutoFit/>
          </a:bodyPr>
          <a:lstStyle/>
          <a:p>
            <a:r>
              <a:rPr lang="en-US" sz="4400" dirty="0"/>
              <a:t>                            Appetite </a:t>
            </a:r>
          </a:p>
          <a:p>
            <a:endParaRPr lang="en-US" dirty="0"/>
          </a:p>
          <a:p>
            <a:r>
              <a:rPr lang="en-US" sz="2400" dirty="0"/>
              <a:t>The PCA plays an important role in detecting changes in appetite, fluid intake and preventing possible complications.  </a:t>
            </a:r>
          </a:p>
          <a:p>
            <a:endParaRPr lang="en-US" sz="2400" dirty="0"/>
          </a:p>
          <a:p>
            <a:r>
              <a:rPr lang="en-US" sz="2400" dirty="0"/>
              <a:t>Good reporting can make a big difference in helping the client.</a:t>
            </a:r>
          </a:p>
          <a:p>
            <a:endParaRPr lang="en-US" sz="2400" dirty="0"/>
          </a:p>
          <a:p>
            <a:r>
              <a:rPr lang="en-US" sz="2400" dirty="0"/>
              <a:t> Poor appetite is a common problem in older people. </a:t>
            </a:r>
          </a:p>
          <a:p>
            <a:endParaRPr lang="en-US" sz="2400" dirty="0"/>
          </a:p>
          <a:p>
            <a:r>
              <a:rPr lang="en-US" sz="2400" dirty="0"/>
              <a:t>It can contribute to unhealthy weight loss, nutritional deficiencies and serious health problems. </a:t>
            </a:r>
          </a:p>
        </p:txBody>
      </p:sp>
    </p:spTree>
    <p:extLst>
      <p:ext uri="{BB962C8B-B14F-4D97-AF65-F5344CB8AC3E}">
        <p14:creationId xmlns:p14="http://schemas.microsoft.com/office/powerpoint/2010/main" val="22288859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C90EC1D-89C6-4A64-8DFA-505A5F90CB5E}"/>
              </a:ext>
            </a:extLst>
          </p:cNvPr>
          <p:cNvSpPr/>
          <p:nvPr/>
        </p:nvSpPr>
        <p:spPr>
          <a:xfrm>
            <a:off x="190107" y="1021791"/>
            <a:ext cx="11811785" cy="3108543"/>
          </a:xfrm>
          <a:prstGeom prst="rect">
            <a:avLst/>
          </a:prstGeom>
        </p:spPr>
        <p:txBody>
          <a:bodyPr wrap="square">
            <a:spAutoFit/>
          </a:bodyPr>
          <a:lstStyle/>
          <a:p>
            <a:r>
              <a:rPr lang="en-US" dirty="0"/>
              <a:t> </a:t>
            </a:r>
            <a:r>
              <a:rPr lang="en-US" sz="2800" dirty="0"/>
              <a:t>Loss of appetite may be due to poor fitting dentures making it difficult to chew. </a:t>
            </a:r>
          </a:p>
          <a:p>
            <a:endParaRPr lang="en-US" sz="2800" dirty="0"/>
          </a:p>
          <a:p>
            <a:r>
              <a:rPr lang="en-US" sz="2800" dirty="0"/>
              <a:t>A gradual, slow decline in appetite and thirst may mean the client has a medical condition and should be reported.</a:t>
            </a:r>
          </a:p>
          <a:p>
            <a:endParaRPr lang="en-US" sz="2800" dirty="0"/>
          </a:p>
          <a:p>
            <a:r>
              <a:rPr lang="en-US" sz="2800" dirty="0"/>
              <a:t> A sudden loss of appetite must be reported to your supervisor and the client’s care manager immediately.</a:t>
            </a:r>
          </a:p>
        </p:txBody>
      </p:sp>
    </p:spTree>
    <p:extLst>
      <p:ext uri="{BB962C8B-B14F-4D97-AF65-F5344CB8AC3E}">
        <p14:creationId xmlns:p14="http://schemas.microsoft.com/office/powerpoint/2010/main" val="27410296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6BF325-688C-4C01-9FC2-99FEB9E8BFEE}"/>
              </a:ext>
            </a:extLst>
          </p:cNvPr>
          <p:cNvSpPr/>
          <p:nvPr/>
        </p:nvSpPr>
        <p:spPr>
          <a:xfrm>
            <a:off x="675861" y="1212574"/>
            <a:ext cx="10843590" cy="1815882"/>
          </a:xfrm>
          <a:prstGeom prst="rect">
            <a:avLst/>
          </a:prstGeom>
        </p:spPr>
        <p:txBody>
          <a:bodyPr wrap="square">
            <a:spAutoFit/>
          </a:bodyPr>
          <a:lstStyle/>
          <a:p>
            <a:r>
              <a:rPr lang="en-US" sz="2800" dirty="0"/>
              <a:t>Also monitor how many fluids the client drinks to avoid dehydration. </a:t>
            </a:r>
          </a:p>
          <a:p>
            <a:endParaRPr lang="en-US" sz="2800" dirty="0"/>
          </a:p>
          <a:p>
            <a:r>
              <a:rPr lang="en-US" sz="2800" dirty="0"/>
              <a:t> Report difficulty urinating, constipation or has frequent diarrhea, to your supervisor, visiting nurse or care manager</a:t>
            </a:r>
          </a:p>
        </p:txBody>
      </p:sp>
    </p:spTree>
    <p:extLst>
      <p:ext uri="{BB962C8B-B14F-4D97-AF65-F5344CB8AC3E}">
        <p14:creationId xmlns:p14="http://schemas.microsoft.com/office/powerpoint/2010/main" val="308386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E43D24-7E4B-40BB-8733-60155E24E730}"/>
              </a:ext>
            </a:extLst>
          </p:cNvPr>
          <p:cNvSpPr/>
          <p:nvPr/>
        </p:nvSpPr>
        <p:spPr>
          <a:xfrm>
            <a:off x="546754" y="669380"/>
            <a:ext cx="10859678" cy="4647426"/>
          </a:xfrm>
          <a:prstGeom prst="rect">
            <a:avLst/>
          </a:prstGeom>
        </p:spPr>
        <p:txBody>
          <a:bodyPr wrap="square">
            <a:spAutoFit/>
          </a:bodyPr>
          <a:lstStyle/>
          <a:p>
            <a:r>
              <a:rPr lang="en-US" sz="4400" dirty="0"/>
              <a:t>                          Behavior Changes</a:t>
            </a:r>
          </a:p>
          <a:p>
            <a:endParaRPr lang="en-US" sz="2800" dirty="0"/>
          </a:p>
          <a:p>
            <a:r>
              <a:rPr lang="en-US" sz="2800" dirty="0"/>
              <a:t> Any gradual or sudden changes in a client’s behavior must be reported to your supervisor and the client’s care manager. </a:t>
            </a:r>
          </a:p>
          <a:p>
            <a:endParaRPr lang="en-US" sz="2800" dirty="0"/>
          </a:p>
          <a:p>
            <a:r>
              <a:rPr lang="en-US" sz="2800" dirty="0"/>
              <a:t> If family members are involved in the client’s life, it is good to tell them, but you must also report it to your supervisor and the care manager.</a:t>
            </a:r>
          </a:p>
          <a:p>
            <a:endParaRPr lang="en-US" sz="2800" dirty="0"/>
          </a:p>
          <a:p>
            <a:r>
              <a:rPr lang="en-US" sz="2800" dirty="0"/>
              <a:t> Behavior changes may mean the client has a medical problem like a urinary tract infection or dehydration.  </a:t>
            </a:r>
          </a:p>
        </p:txBody>
      </p:sp>
    </p:spTree>
    <p:extLst>
      <p:ext uri="{BB962C8B-B14F-4D97-AF65-F5344CB8AC3E}">
        <p14:creationId xmlns:p14="http://schemas.microsoft.com/office/powerpoint/2010/main" val="21476879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584CDA-5B87-4E4B-A57E-54B3EA5AB69C}"/>
              </a:ext>
            </a:extLst>
          </p:cNvPr>
          <p:cNvSpPr/>
          <p:nvPr/>
        </p:nvSpPr>
        <p:spPr>
          <a:xfrm>
            <a:off x="622169" y="273377"/>
            <a:ext cx="11180190" cy="5478423"/>
          </a:xfrm>
          <a:prstGeom prst="rect">
            <a:avLst/>
          </a:prstGeom>
        </p:spPr>
        <p:txBody>
          <a:bodyPr wrap="square">
            <a:spAutoFit/>
          </a:bodyPr>
          <a:lstStyle/>
          <a:p>
            <a:r>
              <a:rPr lang="en-US" dirty="0"/>
              <a:t> </a:t>
            </a:r>
            <a:r>
              <a:rPr lang="en-US" sz="4400" dirty="0"/>
              <a:t>Examples of behavior change: </a:t>
            </a:r>
          </a:p>
          <a:p>
            <a:r>
              <a:rPr lang="en-US" dirty="0"/>
              <a:t> </a:t>
            </a:r>
          </a:p>
          <a:p>
            <a:r>
              <a:rPr lang="en-US" sz="2400" dirty="0"/>
              <a:t>• Becoming very tired and sleepy </a:t>
            </a:r>
          </a:p>
          <a:p>
            <a:endParaRPr lang="en-US" sz="2400" dirty="0"/>
          </a:p>
          <a:p>
            <a:r>
              <a:rPr lang="en-US" sz="2400" dirty="0"/>
              <a:t>• Sleeping for very long periods of time </a:t>
            </a:r>
          </a:p>
          <a:p>
            <a:endParaRPr lang="en-US" sz="2400" dirty="0"/>
          </a:p>
          <a:p>
            <a:r>
              <a:rPr lang="en-US" sz="2400" dirty="0"/>
              <a:t>• Dizziness </a:t>
            </a:r>
          </a:p>
          <a:p>
            <a:endParaRPr lang="en-US" sz="2400" dirty="0"/>
          </a:p>
          <a:p>
            <a:r>
              <a:rPr lang="en-US" sz="2400" dirty="0"/>
              <a:t>• Restlessness, pacing, repeating the same thing over and over, asking for a lot of     attention, complaining and swearing</a:t>
            </a:r>
          </a:p>
          <a:p>
            <a:endParaRPr lang="en-US" sz="2400" dirty="0"/>
          </a:p>
          <a:p>
            <a:r>
              <a:rPr lang="en-US" sz="2400" dirty="0"/>
              <a:t> • Aggressive behavior, yelling, saying mean or hurtful things</a:t>
            </a:r>
          </a:p>
          <a:p>
            <a:endParaRPr lang="en-US" sz="2400" dirty="0"/>
          </a:p>
          <a:p>
            <a:r>
              <a:rPr lang="en-US" sz="2400" dirty="0"/>
              <a:t> • Doing strange things the client has not done before   </a:t>
            </a:r>
          </a:p>
        </p:txBody>
      </p:sp>
    </p:spTree>
    <p:extLst>
      <p:ext uri="{BB962C8B-B14F-4D97-AF65-F5344CB8AC3E}">
        <p14:creationId xmlns:p14="http://schemas.microsoft.com/office/powerpoint/2010/main" val="25791395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576AE-30F5-429D-AB36-C07A8A5EE4BC}"/>
              </a:ext>
            </a:extLst>
          </p:cNvPr>
          <p:cNvSpPr>
            <a:spLocks noGrp="1"/>
          </p:cNvSpPr>
          <p:nvPr>
            <p:ph type="title"/>
          </p:nvPr>
        </p:nvSpPr>
        <p:spPr/>
        <p:txBody>
          <a:bodyPr/>
          <a:lstStyle/>
          <a:p>
            <a:r>
              <a:rPr lang="en-US" dirty="0"/>
              <a:t>                               Positioning</a:t>
            </a:r>
          </a:p>
        </p:txBody>
      </p:sp>
      <p:sp>
        <p:nvSpPr>
          <p:cNvPr id="3" name="Content Placeholder 2">
            <a:extLst>
              <a:ext uri="{FF2B5EF4-FFF2-40B4-BE49-F238E27FC236}">
                <a16:creationId xmlns:a16="http://schemas.microsoft.com/office/drawing/2014/main" id="{C30E3A39-B8DF-4392-BFF1-3E725F84ECAC}"/>
              </a:ext>
            </a:extLst>
          </p:cNvPr>
          <p:cNvSpPr>
            <a:spLocks noGrp="1"/>
          </p:cNvSpPr>
          <p:nvPr>
            <p:ph idx="1"/>
          </p:nvPr>
        </p:nvSpPr>
        <p:spPr/>
        <p:txBody>
          <a:bodyPr/>
          <a:lstStyle/>
          <a:p>
            <a:r>
              <a:rPr lang="en-US" dirty="0"/>
              <a:t>Positioning means placing the client in a good, comfortable position with legs and arms in a relaxed, easy position.   </a:t>
            </a:r>
          </a:p>
        </p:txBody>
      </p:sp>
    </p:spTree>
    <p:extLst>
      <p:ext uri="{BB962C8B-B14F-4D97-AF65-F5344CB8AC3E}">
        <p14:creationId xmlns:p14="http://schemas.microsoft.com/office/powerpoint/2010/main" val="434676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0ABD55-1E1C-49B0-8BD6-90B300EAFF1B}"/>
              </a:ext>
            </a:extLst>
          </p:cNvPr>
          <p:cNvSpPr/>
          <p:nvPr/>
        </p:nvSpPr>
        <p:spPr>
          <a:xfrm>
            <a:off x="106680" y="0"/>
            <a:ext cx="12085320" cy="7017306"/>
          </a:xfrm>
          <a:prstGeom prst="rect">
            <a:avLst/>
          </a:prstGeom>
        </p:spPr>
        <p:txBody>
          <a:bodyPr wrap="square">
            <a:spAutoFit/>
          </a:bodyPr>
          <a:lstStyle/>
          <a:p>
            <a:r>
              <a:rPr lang="en-US" sz="2400" dirty="0"/>
              <a:t>Wash your hands before:  </a:t>
            </a:r>
          </a:p>
          <a:p>
            <a:endParaRPr lang="en-US" sz="2400" dirty="0"/>
          </a:p>
          <a:p>
            <a:r>
              <a:rPr lang="en-US" sz="2400" dirty="0"/>
              <a:t>• Eating </a:t>
            </a:r>
          </a:p>
          <a:p>
            <a:r>
              <a:rPr lang="en-US" sz="2400" dirty="0"/>
              <a:t>• Preparing food </a:t>
            </a:r>
          </a:p>
          <a:p>
            <a:r>
              <a:rPr lang="en-US" sz="2400" dirty="0"/>
              <a:t>• Providing personal care </a:t>
            </a:r>
          </a:p>
          <a:p>
            <a:r>
              <a:rPr lang="en-US" sz="2400" dirty="0"/>
              <a:t> </a:t>
            </a:r>
          </a:p>
          <a:p>
            <a:r>
              <a:rPr lang="en-US" sz="2400" dirty="0"/>
              <a:t>Wash your hands after:</a:t>
            </a:r>
          </a:p>
          <a:p>
            <a:endParaRPr lang="en-US" sz="2400" dirty="0"/>
          </a:p>
          <a:p>
            <a:r>
              <a:rPr lang="en-US" sz="2400" dirty="0"/>
              <a:t> • Blowing your nose, coughing or sneezing into your hands </a:t>
            </a:r>
          </a:p>
          <a:p>
            <a:r>
              <a:rPr lang="en-US" sz="2400" dirty="0"/>
              <a:t>• Cleaning and disinfecting surfaces </a:t>
            </a:r>
          </a:p>
          <a:p>
            <a:r>
              <a:rPr lang="en-US" sz="2400" dirty="0"/>
              <a:t>• Contact with any body fluid (changing incontinent pads, using the bathroom) </a:t>
            </a:r>
          </a:p>
          <a:p>
            <a:r>
              <a:rPr lang="en-US" sz="2400" dirty="0"/>
              <a:t>• Direct contact with person for personal care </a:t>
            </a:r>
          </a:p>
          <a:p>
            <a:r>
              <a:rPr lang="en-US" sz="2400" dirty="0"/>
              <a:t>• Handling garbage or contaminated clothing </a:t>
            </a:r>
          </a:p>
          <a:p>
            <a:r>
              <a:rPr lang="en-US" sz="2400" dirty="0"/>
              <a:t>• Preparing food </a:t>
            </a:r>
          </a:p>
          <a:p>
            <a:r>
              <a:rPr lang="en-US" sz="2400" dirty="0"/>
              <a:t>• Removing gloves and other personal protective equipment </a:t>
            </a:r>
          </a:p>
          <a:p>
            <a:r>
              <a:rPr lang="en-US" sz="2400" dirty="0"/>
              <a:t> </a:t>
            </a:r>
          </a:p>
          <a:p>
            <a:r>
              <a:rPr lang="en-US" sz="2400" dirty="0"/>
              <a:t>Use alcohol-based hand rubs if hand washing is not possible. Be aware that hand rubs are not effective against all germs so wash hands with soap and water as soon as possible.  </a:t>
            </a:r>
          </a:p>
          <a:p>
            <a:r>
              <a:rPr lang="en-US" dirty="0"/>
              <a:t> </a:t>
            </a:r>
          </a:p>
        </p:txBody>
      </p:sp>
    </p:spTree>
    <p:extLst>
      <p:ext uri="{BB962C8B-B14F-4D97-AF65-F5344CB8AC3E}">
        <p14:creationId xmlns:p14="http://schemas.microsoft.com/office/powerpoint/2010/main" val="4211822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0DE5BC6-3309-4850-9FDE-35095AB93B23}"/>
              </a:ext>
            </a:extLst>
          </p:cNvPr>
          <p:cNvSpPr/>
          <p:nvPr/>
        </p:nvSpPr>
        <p:spPr>
          <a:xfrm>
            <a:off x="113122" y="754144"/>
            <a:ext cx="12000321" cy="4308872"/>
          </a:xfrm>
          <a:prstGeom prst="rect">
            <a:avLst/>
          </a:prstGeom>
        </p:spPr>
        <p:txBody>
          <a:bodyPr wrap="square">
            <a:spAutoFit/>
          </a:bodyPr>
          <a:lstStyle/>
          <a:p>
            <a:r>
              <a:rPr lang="en-US" sz="4400" dirty="0"/>
              <a:t>      Why is Proper Positioning Important?</a:t>
            </a:r>
          </a:p>
          <a:p>
            <a:r>
              <a:rPr lang="en-US" sz="4400" dirty="0"/>
              <a:t> </a:t>
            </a:r>
          </a:p>
          <a:p>
            <a:r>
              <a:rPr lang="en-US" sz="2800" dirty="0"/>
              <a:t>  • To help the client to be comfortable  </a:t>
            </a:r>
          </a:p>
          <a:p>
            <a:r>
              <a:rPr lang="en-US" sz="2800" dirty="0"/>
              <a:t>  • To relieve pressure on various body parts  </a:t>
            </a:r>
          </a:p>
          <a:p>
            <a:r>
              <a:rPr lang="en-US" sz="2800" dirty="0"/>
              <a:t>  • To improve circulation </a:t>
            </a:r>
          </a:p>
          <a:p>
            <a:r>
              <a:rPr lang="en-US" sz="2800" dirty="0"/>
              <a:t>  • To provide proper body alignment </a:t>
            </a:r>
          </a:p>
          <a:p>
            <a:r>
              <a:rPr lang="en-US" sz="2800" dirty="0"/>
              <a:t>  • To prevent health problems caused by being in bed for long periods of time such as bed sores. </a:t>
            </a:r>
          </a:p>
          <a:p>
            <a:r>
              <a:rPr lang="en-US" dirty="0"/>
              <a:t> </a:t>
            </a:r>
          </a:p>
        </p:txBody>
      </p:sp>
    </p:spTree>
    <p:extLst>
      <p:ext uri="{BB962C8B-B14F-4D97-AF65-F5344CB8AC3E}">
        <p14:creationId xmlns:p14="http://schemas.microsoft.com/office/powerpoint/2010/main" val="18304905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58ECE2-3362-4FC0-A73D-4DE1BF82D2EA}"/>
              </a:ext>
            </a:extLst>
          </p:cNvPr>
          <p:cNvSpPr/>
          <p:nvPr/>
        </p:nvSpPr>
        <p:spPr>
          <a:xfrm>
            <a:off x="395926" y="565608"/>
            <a:ext cx="11585542" cy="4462760"/>
          </a:xfrm>
          <a:prstGeom prst="rect">
            <a:avLst/>
          </a:prstGeom>
        </p:spPr>
        <p:txBody>
          <a:bodyPr wrap="square">
            <a:spAutoFit/>
          </a:bodyPr>
          <a:lstStyle/>
          <a:p>
            <a:r>
              <a:rPr lang="en-US" sz="4400" dirty="0"/>
              <a:t>                            Procedures: </a:t>
            </a:r>
          </a:p>
          <a:p>
            <a:endParaRPr lang="en-US" sz="4400" dirty="0"/>
          </a:p>
          <a:p>
            <a:r>
              <a:rPr lang="en-US" sz="2800" dirty="0"/>
              <a:t>• Have any necessary assistive equipment ready. </a:t>
            </a:r>
          </a:p>
          <a:p>
            <a:endParaRPr lang="en-US" sz="2800" dirty="0"/>
          </a:p>
          <a:p>
            <a:r>
              <a:rPr lang="en-US" sz="2800" dirty="0"/>
              <a:t>• Have assistance, if necessary. </a:t>
            </a:r>
          </a:p>
          <a:p>
            <a:endParaRPr lang="en-US" sz="2800" dirty="0"/>
          </a:p>
          <a:p>
            <a:r>
              <a:rPr lang="en-US" sz="2800" dirty="0"/>
              <a:t>• Use good posture and position when lifting or positioning a client.</a:t>
            </a:r>
          </a:p>
          <a:p>
            <a:r>
              <a:rPr lang="en-US" sz="2800" dirty="0"/>
              <a:t> </a:t>
            </a:r>
          </a:p>
          <a:p>
            <a:r>
              <a:rPr lang="en-US" sz="2800" dirty="0"/>
              <a:t>• Change the client’s position as needed or specified.</a:t>
            </a:r>
          </a:p>
        </p:txBody>
      </p:sp>
    </p:spTree>
    <p:extLst>
      <p:ext uri="{BB962C8B-B14F-4D97-AF65-F5344CB8AC3E}">
        <p14:creationId xmlns:p14="http://schemas.microsoft.com/office/powerpoint/2010/main" val="38013014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8A557C-7AB5-495D-9961-2E5ACD5F53B2}"/>
              </a:ext>
            </a:extLst>
          </p:cNvPr>
          <p:cNvSpPr/>
          <p:nvPr/>
        </p:nvSpPr>
        <p:spPr>
          <a:xfrm>
            <a:off x="650450" y="1398864"/>
            <a:ext cx="11180190" cy="3539430"/>
          </a:xfrm>
          <a:prstGeom prst="rect">
            <a:avLst/>
          </a:prstGeom>
        </p:spPr>
        <p:txBody>
          <a:bodyPr wrap="square">
            <a:spAutoFit/>
          </a:bodyPr>
          <a:lstStyle/>
          <a:p>
            <a:r>
              <a:rPr lang="en-US" dirty="0"/>
              <a:t> </a:t>
            </a:r>
            <a:r>
              <a:rPr lang="en-US" sz="2800" dirty="0"/>
              <a:t>Repositioning every 2 hours is common practice.</a:t>
            </a:r>
          </a:p>
          <a:p>
            <a:endParaRPr lang="en-US" sz="2800" dirty="0"/>
          </a:p>
          <a:p>
            <a:r>
              <a:rPr lang="en-US" sz="2800" dirty="0"/>
              <a:t> This is individual to each client and should be specified. </a:t>
            </a:r>
          </a:p>
          <a:p>
            <a:endParaRPr lang="en-US" sz="2800" dirty="0"/>
          </a:p>
          <a:p>
            <a:r>
              <a:rPr lang="en-US" sz="2800" dirty="0"/>
              <a:t> This is not required during sleep time. </a:t>
            </a:r>
          </a:p>
          <a:p>
            <a:endParaRPr lang="en-US" sz="2800" dirty="0"/>
          </a:p>
          <a:p>
            <a:r>
              <a:rPr lang="en-US" sz="2800" dirty="0"/>
              <a:t>When you check a bedbound client for toileting, or a diaper change, the position should be changed at that time.</a:t>
            </a:r>
          </a:p>
        </p:txBody>
      </p:sp>
    </p:spTree>
    <p:extLst>
      <p:ext uri="{BB962C8B-B14F-4D97-AF65-F5344CB8AC3E}">
        <p14:creationId xmlns:p14="http://schemas.microsoft.com/office/powerpoint/2010/main" val="18228661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858B8E-3FC2-443B-A83D-6ED6414A180C}"/>
              </a:ext>
            </a:extLst>
          </p:cNvPr>
          <p:cNvSpPr/>
          <p:nvPr/>
        </p:nvSpPr>
        <p:spPr>
          <a:xfrm>
            <a:off x="762000" y="609601"/>
            <a:ext cx="10302240" cy="5786199"/>
          </a:xfrm>
          <a:prstGeom prst="rect">
            <a:avLst/>
          </a:prstGeom>
        </p:spPr>
        <p:txBody>
          <a:bodyPr wrap="square">
            <a:spAutoFit/>
          </a:bodyPr>
          <a:lstStyle/>
          <a:p>
            <a:r>
              <a:rPr lang="en-US" sz="4400" dirty="0"/>
              <a:t>• Check the skin, on a regular basis, for signs of redness or irritation. </a:t>
            </a:r>
          </a:p>
          <a:p>
            <a:endParaRPr lang="en-US" sz="4400" dirty="0"/>
          </a:p>
          <a:p>
            <a:r>
              <a:rPr lang="en-US" sz="4400" dirty="0"/>
              <a:t>• Make sure the client is safe and comfortable. </a:t>
            </a:r>
          </a:p>
          <a:p>
            <a:endParaRPr lang="en-US" sz="4400" dirty="0"/>
          </a:p>
          <a:p>
            <a:r>
              <a:rPr lang="en-US" sz="4400" dirty="0"/>
              <a:t>• Report any changes to your supervisor and care manager from the Access Agency. </a:t>
            </a:r>
          </a:p>
          <a:p>
            <a:r>
              <a:rPr lang="en-US" dirty="0"/>
              <a:t> </a:t>
            </a:r>
          </a:p>
        </p:txBody>
      </p:sp>
    </p:spTree>
    <p:extLst>
      <p:ext uri="{BB962C8B-B14F-4D97-AF65-F5344CB8AC3E}">
        <p14:creationId xmlns:p14="http://schemas.microsoft.com/office/powerpoint/2010/main" val="41128728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767C0DD-D81D-4F26-ADBA-0C34DF439AD4}"/>
              </a:ext>
            </a:extLst>
          </p:cNvPr>
          <p:cNvSpPr/>
          <p:nvPr/>
        </p:nvSpPr>
        <p:spPr>
          <a:xfrm>
            <a:off x="4557566" y="3244334"/>
            <a:ext cx="3076868" cy="369332"/>
          </a:xfrm>
          <a:prstGeom prst="rect">
            <a:avLst/>
          </a:prstGeom>
        </p:spPr>
        <p:txBody>
          <a:bodyPr wrap="none">
            <a:spAutoFit/>
          </a:bodyPr>
          <a:lstStyle/>
          <a:p>
            <a:r>
              <a:rPr lang="en-US" dirty="0">
                <a:solidFill>
                  <a:srgbClr val="FFFFFF"/>
                </a:solidFill>
                <a:latin typeface="&amp;quot"/>
                <a:hlinkClick r:id="rId2"/>
              </a:rPr>
              <a:t>https://youtu.be/H68Sa04s_1s</a:t>
            </a:r>
            <a:endParaRPr lang="en-US" dirty="0"/>
          </a:p>
        </p:txBody>
      </p:sp>
    </p:spTree>
    <p:extLst>
      <p:ext uri="{BB962C8B-B14F-4D97-AF65-F5344CB8AC3E}">
        <p14:creationId xmlns:p14="http://schemas.microsoft.com/office/powerpoint/2010/main" val="9883624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4F6CC0B-5EA4-4597-86AE-8929E74B75A0}"/>
              </a:ext>
            </a:extLst>
          </p:cNvPr>
          <p:cNvSpPr/>
          <p:nvPr/>
        </p:nvSpPr>
        <p:spPr>
          <a:xfrm>
            <a:off x="822960" y="228600"/>
            <a:ext cx="10988040" cy="6186309"/>
          </a:xfrm>
          <a:prstGeom prst="rect">
            <a:avLst/>
          </a:prstGeom>
        </p:spPr>
        <p:txBody>
          <a:bodyPr wrap="square">
            <a:spAutoFit/>
          </a:bodyPr>
          <a:lstStyle/>
          <a:p>
            <a:r>
              <a:rPr lang="en-US" sz="4400" dirty="0"/>
              <a:t>                                   SAFE LIFTING</a:t>
            </a:r>
          </a:p>
          <a:p>
            <a:endParaRPr lang="en-US" sz="4400" dirty="0"/>
          </a:p>
          <a:p>
            <a:r>
              <a:rPr lang="en-US" sz="2800" dirty="0"/>
              <a:t> • Do not lift anything that is too heavy for you. </a:t>
            </a:r>
          </a:p>
          <a:p>
            <a:r>
              <a:rPr lang="en-US" sz="2800" dirty="0"/>
              <a:t> </a:t>
            </a:r>
          </a:p>
          <a:p>
            <a:r>
              <a:rPr lang="en-US" sz="2800" dirty="0"/>
              <a:t>• Use proper posture at all times. Maintain lower back in good alignment while standing or sitting. Proper posture decreases the chance of back injuries. </a:t>
            </a:r>
          </a:p>
          <a:p>
            <a:r>
              <a:rPr lang="en-US" sz="2800" dirty="0"/>
              <a:t> </a:t>
            </a:r>
          </a:p>
          <a:p>
            <a:r>
              <a:rPr lang="en-US" sz="2800" dirty="0"/>
              <a:t>• Secure additional assistance if needed for safe moves. </a:t>
            </a:r>
          </a:p>
          <a:p>
            <a:r>
              <a:rPr lang="en-US" sz="2800" dirty="0"/>
              <a:t> </a:t>
            </a:r>
          </a:p>
          <a:p>
            <a:r>
              <a:rPr lang="en-US" sz="2800" dirty="0"/>
              <a:t>• If lifting a heavy load, work with the force of gravity by pulling, pushing, rolling or lowering, rather than working against the force of gravity by lifting the load. </a:t>
            </a:r>
          </a:p>
        </p:txBody>
      </p:sp>
    </p:spTree>
    <p:extLst>
      <p:ext uri="{BB962C8B-B14F-4D97-AF65-F5344CB8AC3E}">
        <p14:creationId xmlns:p14="http://schemas.microsoft.com/office/powerpoint/2010/main" val="27589200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A53559-977F-48C6-BA28-57463EEA29C4}"/>
              </a:ext>
            </a:extLst>
          </p:cNvPr>
          <p:cNvSpPr/>
          <p:nvPr/>
        </p:nvSpPr>
        <p:spPr>
          <a:xfrm>
            <a:off x="472440" y="731521"/>
            <a:ext cx="11475720" cy="4832092"/>
          </a:xfrm>
          <a:prstGeom prst="rect">
            <a:avLst/>
          </a:prstGeom>
        </p:spPr>
        <p:txBody>
          <a:bodyPr wrap="square">
            <a:spAutoFit/>
          </a:bodyPr>
          <a:lstStyle/>
          <a:p>
            <a:r>
              <a:rPr lang="en-US" sz="2800" dirty="0"/>
              <a:t>• Stand close to the object or client to be moved.  </a:t>
            </a:r>
          </a:p>
          <a:p>
            <a:r>
              <a:rPr lang="en-US" sz="2800" dirty="0"/>
              <a:t> </a:t>
            </a:r>
          </a:p>
          <a:p>
            <a:r>
              <a:rPr lang="en-US" sz="2800" dirty="0"/>
              <a:t>• Have feet at least 12 inches apart with one foot slightly in front of the other. </a:t>
            </a:r>
          </a:p>
          <a:p>
            <a:r>
              <a:rPr lang="en-US" sz="2800" dirty="0"/>
              <a:t> </a:t>
            </a:r>
          </a:p>
          <a:p>
            <a:r>
              <a:rPr lang="en-US" sz="2800" dirty="0"/>
              <a:t>• Keep back straight, knees and hips flexed, weight distributed on both feet, and shoulders in line with pelvis. </a:t>
            </a:r>
          </a:p>
          <a:p>
            <a:r>
              <a:rPr lang="en-US" sz="2800" dirty="0"/>
              <a:t> </a:t>
            </a:r>
          </a:p>
          <a:p>
            <a:r>
              <a:rPr lang="en-US" sz="2800" dirty="0"/>
              <a:t>• Use as many muscle groups as possible for moving the object or client. Leg and arm muscles reduce the workload on the back and support the load. </a:t>
            </a:r>
          </a:p>
          <a:p>
            <a:r>
              <a:rPr lang="en-US" sz="2800" dirty="0"/>
              <a:t> </a:t>
            </a:r>
          </a:p>
          <a:p>
            <a:r>
              <a:rPr lang="en-US" sz="2800" dirty="0"/>
              <a:t>• When working at lower levels, do not stoop by bending over. </a:t>
            </a:r>
          </a:p>
        </p:txBody>
      </p:sp>
    </p:spTree>
    <p:extLst>
      <p:ext uri="{BB962C8B-B14F-4D97-AF65-F5344CB8AC3E}">
        <p14:creationId xmlns:p14="http://schemas.microsoft.com/office/powerpoint/2010/main" val="17262963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97615EE-04B0-4AA4-9A68-07B41A8DA5AA}"/>
              </a:ext>
            </a:extLst>
          </p:cNvPr>
          <p:cNvSpPr/>
          <p:nvPr/>
        </p:nvSpPr>
        <p:spPr>
          <a:xfrm>
            <a:off x="518160" y="975360"/>
            <a:ext cx="11414760" cy="4401205"/>
          </a:xfrm>
          <a:prstGeom prst="rect">
            <a:avLst/>
          </a:prstGeom>
        </p:spPr>
        <p:txBody>
          <a:bodyPr wrap="square">
            <a:spAutoFit/>
          </a:bodyPr>
          <a:lstStyle/>
          <a:p>
            <a:r>
              <a:rPr lang="en-US" sz="2800" dirty="0"/>
              <a:t>• To change the direction of the movement, pivot feet, with short steps, and the whole body without twisting the upper torso. </a:t>
            </a:r>
          </a:p>
          <a:p>
            <a:endParaRPr lang="en-US" sz="2800" dirty="0"/>
          </a:p>
          <a:p>
            <a:r>
              <a:rPr lang="en-US" sz="2800" dirty="0"/>
              <a:t>To lower an object or client, always bend straight down toward the resting place; never twist to lower an object or client.</a:t>
            </a:r>
          </a:p>
          <a:p>
            <a:endParaRPr lang="en-US" sz="2800" dirty="0"/>
          </a:p>
          <a:p>
            <a:r>
              <a:rPr lang="en-US" sz="2800" dirty="0"/>
              <a:t> Lowering straight down prevents twisting sprains and injuries to the back. </a:t>
            </a:r>
          </a:p>
          <a:p>
            <a:r>
              <a:rPr lang="en-US" sz="2800" dirty="0"/>
              <a:t> </a:t>
            </a:r>
          </a:p>
          <a:p>
            <a:r>
              <a:rPr lang="en-US" sz="2800" dirty="0"/>
              <a:t>• Coordinate movements with the client or the staff member assisting with moving the client or object. </a:t>
            </a:r>
          </a:p>
        </p:txBody>
      </p:sp>
    </p:spTree>
    <p:extLst>
      <p:ext uri="{BB962C8B-B14F-4D97-AF65-F5344CB8AC3E}">
        <p14:creationId xmlns:p14="http://schemas.microsoft.com/office/powerpoint/2010/main" val="988556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3196EB3-40A2-4FE8-B7D8-066269C79D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000" y="3429000"/>
            <a:ext cx="7406479" cy="3229265"/>
          </a:xfrm>
          <a:prstGeom prst="rect">
            <a:avLst/>
          </a:prstGeom>
        </p:spPr>
      </p:pic>
      <p:sp>
        <p:nvSpPr>
          <p:cNvPr id="8" name="Rectangle 7">
            <a:extLst>
              <a:ext uri="{FF2B5EF4-FFF2-40B4-BE49-F238E27FC236}">
                <a16:creationId xmlns:a16="http://schemas.microsoft.com/office/drawing/2014/main" id="{349EFE42-71EC-4258-B2E1-22D18ED3FB1D}"/>
              </a:ext>
            </a:extLst>
          </p:cNvPr>
          <p:cNvSpPr/>
          <p:nvPr/>
        </p:nvSpPr>
        <p:spPr>
          <a:xfrm>
            <a:off x="457200" y="106680"/>
            <a:ext cx="11628120" cy="3816429"/>
          </a:xfrm>
          <a:prstGeom prst="rect">
            <a:avLst/>
          </a:prstGeom>
        </p:spPr>
        <p:txBody>
          <a:bodyPr wrap="square">
            <a:spAutoFit/>
          </a:bodyPr>
          <a:lstStyle/>
          <a:p>
            <a:r>
              <a:rPr lang="en-US" sz="2800" dirty="0"/>
              <a:t>When lifting a heavy object or client:</a:t>
            </a:r>
          </a:p>
          <a:p>
            <a:endParaRPr lang="en-US" sz="2800" dirty="0"/>
          </a:p>
          <a:p>
            <a:r>
              <a:rPr lang="en-US" sz="2800" dirty="0"/>
              <a:t> • Squat </a:t>
            </a:r>
          </a:p>
          <a:p>
            <a:r>
              <a:rPr lang="en-US" sz="2800" dirty="0"/>
              <a:t>• Stand to lift </a:t>
            </a:r>
          </a:p>
          <a:p>
            <a:r>
              <a:rPr lang="en-US" sz="2800" dirty="0"/>
              <a:t>• Carry object or client close to body </a:t>
            </a:r>
          </a:p>
          <a:p>
            <a:r>
              <a:rPr lang="en-US" sz="2800" dirty="0"/>
              <a:t>• Carry using muscles that pull shoulder blades together.</a:t>
            </a:r>
          </a:p>
          <a:p>
            <a:r>
              <a:rPr lang="en-US" sz="2800" dirty="0"/>
              <a:t>•  Lifting in this manner lessens back strain. </a:t>
            </a:r>
          </a:p>
          <a:p>
            <a:r>
              <a:rPr lang="en-US" sz="2800" dirty="0"/>
              <a:t> </a:t>
            </a:r>
          </a:p>
          <a:p>
            <a:r>
              <a:rPr lang="en-US" dirty="0"/>
              <a:t> </a:t>
            </a:r>
          </a:p>
        </p:txBody>
      </p:sp>
    </p:spTree>
    <p:extLst>
      <p:ext uri="{BB962C8B-B14F-4D97-AF65-F5344CB8AC3E}">
        <p14:creationId xmlns:p14="http://schemas.microsoft.com/office/powerpoint/2010/main" val="28437786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029C2D-7ECC-49E1-8C36-13E4E273E5C4}"/>
              </a:ext>
            </a:extLst>
          </p:cNvPr>
          <p:cNvSpPr/>
          <p:nvPr/>
        </p:nvSpPr>
        <p:spPr>
          <a:xfrm>
            <a:off x="4453723" y="3244334"/>
            <a:ext cx="3284554" cy="369332"/>
          </a:xfrm>
          <a:prstGeom prst="rect">
            <a:avLst/>
          </a:prstGeom>
        </p:spPr>
        <p:txBody>
          <a:bodyPr wrap="none">
            <a:spAutoFit/>
          </a:bodyPr>
          <a:lstStyle/>
          <a:p>
            <a:r>
              <a:rPr lang="en-US" dirty="0">
                <a:solidFill>
                  <a:srgbClr val="FFFFFF"/>
                </a:solidFill>
                <a:latin typeface="&amp;quot"/>
                <a:hlinkClick r:id="rId2"/>
              </a:rPr>
              <a:t>https://youtu.be/xyw1TN5BQQU</a:t>
            </a:r>
            <a:endParaRPr lang="en-US" dirty="0"/>
          </a:p>
        </p:txBody>
      </p:sp>
      <p:sp>
        <p:nvSpPr>
          <p:cNvPr id="10" name="Rectangle 9">
            <a:extLst>
              <a:ext uri="{FF2B5EF4-FFF2-40B4-BE49-F238E27FC236}">
                <a16:creationId xmlns:a16="http://schemas.microsoft.com/office/drawing/2014/main" id="{E64B02A6-4192-4871-832A-EECF195D508C}"/>
              </a:ext>
            </a:extLst>
          </p:cNvPr>
          <p:cNvSpPr/>
          <p:nvPr/>
        </p:nvSpPr>
        <p:spPr>
          <a:xfrm>
            <a:off x="4312920" y="274320"/>
            <a:ext cx="5242559" cy="830997"/>
          </a:xfrm>
          <a:prstGeom prst="rect">
            <a:avLst/>
          </a:prstGeom>
        </p:spPr>
        <p:txBody>
          <a:bodyPr wrap="square">
            <a:spAutoFit/>
          </a:bodyPr>
          <a:lstStyle/>
          <a:p>
            <a:r>
              <a:rPr lang="en-US" sz="4800" dirty="0"/>
              <a:t> SAFE LIFTING </a:t>
            </a:r>
          </a:p>
        </p:txBody>
      </p:sp>
    </p:spTree>
    <p:extLst>
      <p:ext uri="{BB962C8B-B14F-4D97-AF65-F5344CB8AC3E}">
        <p14:creationId xmlns:p14="http://schemas.microsoft.com/office/powerpoint/2010/main" val="3867894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3D61-0299-4867-A35B-39C6B406137B}"/>
              </a:ext>
            </a:extLst>
          </p:cNvPr>
          <p:cNvSpPr>
            <a:spLocks noGrp="1"/>
          </p:cNvSpPr>
          <p:nvPr>
            <p:ph type="title"/>
          </p:nvPr>
        </p:nvSpPr>
        <p:spPr>
          <a:xfrm>
            <a:off x="3088640" y="365125"/>
            <a:ext cx="8265160" cy="1325563"/>
          </a:xfrm>
        </p:spPr>
        <p:txBody>
          <a:bodyPr/>
          <a:lstStyle/>
          <a:p>
            <a:r>
              <a:rPr lang="en-US" dirty="0"/>
              <a:t>Protective Equipment   </a:t>
            </a:r>
          </a:p>
        </p:txBody>
      </p:sp>
      <p:sp>
        <p:nvSpPr>
          <p:cNvPr id="3" name="Content Placeholder 2">
            <a:extLst>
              <a:ext uri="{FF2B5EF4-FFF2-40B4-BE49-F238E27FC236}">
                <a16:creationId xmlns:a16="http://schemas.microsoft.com/office/drawing/2014/main" id="{A637AA5A-8E1A-4AF8-8DA4-AC8DA2419544}"/>
              </a:ext>
            </a:extLst>
          </p:cNvPr>
          <p:cNvSpPr>
            <a:spLocks noGrp="1"/>
          </p:cNvSpPr>
          <p:nvPr>
            <p:ph idx="1"/>
          </p:nvPr>
        </p:nvSpPr>
        <p:spPr/>
        <p:txBody>
          <a:bodyPr>
            <a:normAutofit fontScale="92500"/>
          </a:bodyPr>
          <a:lstStyle/>
          <a:p>
            <a:r>
              <a:rPr lang="en-US" dirty="0"/>
              <a:t>Use protective equipment when you are in a setting that may expose you to blood-borne pathogens. Protective equipment includes:</a:t>
            </a:r>
          </a:p>
          <a:p>
            <a:r>
              <a:rPr lang="en-US" dirty="0"/>
              <a:t> Gloves.   </a:t>
            </a:r>
          </a:p>
          <a:p>
            <a:r>
              <a:rPr lang="en-US" dirty="0"/>
              <a:t> Containers for “sharps” which are items such as needles and razor blades. If there are no sharps containers in the home, find a safe place to discard them where no risk of needle is sticks. The agency should tell you what to do and who to contact if you are stuck by a needle.  </a:t>
            </a:r>
          </a:p>
          <a:p>
            <a:r>
              <a:rPr lang="en-US" dirty="0"/>
              <a:t> Double-bags for waste.  May use plastic laundry bags.  Tape bags shut.</a:t>
            </a:r>
          </a:p>
          <a:p>
            <a:r>
              <a:rPr lang="en-US" dirty="0"/>
              <a:t> Masks  </a:t>
            </a:r>
          </a:p>
        </p:txBody>
      </p:sp>
    </p:spTree>
    <p:extLst>
      <p:ext uri="{BB962C8B-B14F-4D97-AF65-F5344CB8AC3E}">
        <p14:creationId xmlns:p14="http://schemas.microsoft.com/office/powerpoint/2010/main" val="41960190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39965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E8D9A5-5849-4371-A731-03AEABC62AF4}"/>
              </a:ext>
            </a:extLst>
          </p:cNvPr>
          <p:cNvSpPr/>
          <p:nvPr/>
        </p:nvSpPr>
        <p:spPr>
          <a:xfrm>
            <a:off x="897467" y="169333"/>
            <a:ext cx="10871200" cy="5632311"/>
          </a:xfrm>
          <a:prstGeom prst="rect">
            <a:avLst/>
          </a:prstGeom>
        </p:spPr>
        <p:txBody>
          <a:bodyPr wrap="square">
            <a:spAutoFit/>
          </a:bodyPr>
          <a:lstStyle/>
          <a:p>
            <a:r>
              <a:rPr lang="en-US" sz="4400" dirty="0"/>
              <a:t>                              HOYER LIFT </a:t>
            </a:r>
          </a:p>
          <a:p>
            <a:r>
              <a:rPr lang="en-US" dirty="0"/>
              <a:t> </a:t>
            </a:r>
          </a:p>
          <a:p>
            <a:r>
              <a:rPr lang="en-US" dirty="0"/>
              <a:t> </a:t>
            </a:r>
          </a:p>
          <a:p>
            <a:r>
              <a:rPr lang="en-US" sz="2800" dirty="0"/>
              <a:t>The PCA must be trained to use any equipment. The Supervisor needs to make sure the PCA uses the equipment correctly. </a:t>
            </a:r>
          </a:p>
          <a:p>
            <a:endParaRPr lang="en-US" sz="2800" dirty="0"/>
          </a:p>
          <a:p>
            <a:r>
              <a:rPr lang="en-US" sz="2800" dirty="0"/>
              <a:t>The Boom of the lift does not swivel. Center the client's weight over the base legs at all times.</a:t>
            </a:r>
          </a:p>
          <a:p>
            <a:endParaRPr lang="en-US" sz="2800" dirty="0"/>
          </a:p>
          <a:p>
            <a:r>
              <a:rPr lang="en-US" sz="2800" dirty="0"/>
              <a:t> Do not attempt to lift consumer with the mast/boom assembly swiveled to either side. Always keep the client facing the attendant operating the lifter.  </a:t>
            </a:r>
          </a:p>
          <a:p>
            <a:r>
              <a:rPr lang="en-US" sz="2800" dirty="0"/>
              <a:t> </a:t>
            </a:r>
          </a:p>
        </p:txBody>
      </p:sp>
    </p:spTree>
    <p:extLst>
      <p:ext uri="{BB962C8B-B14F-4D97-AF65-F5344CB8AC3E}">
        <p14:creationId xmlns:p14="http://schemas.microsoft.com/office/powerpoint/2010/main" val="27254860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E65724-5E53-4E6F-AB6D-D024671C52D1}"/>
              </a:ext>
            </a:extLst>
          </p:cNvPr>
          <p:cNvSpPr/>
          <p:nvPr/>
        </p:nvSpPr>
        <p:spPr>
          <a:xfrm>
            <a:off x="474133" y="474134"/>
            <a:ext cx="11277600" cy="5262979"/>
          </a:xfrm>
          <a:prstGeom prst="rect">
            <a:avLst/>
          </a:prstGeom>
        </p:spPr>
        <p:txBody>
          <a:bodyPr wrap="square">
            <a:spAutoFit/>
          </a:bodyPr>
          <a:lstStyle/>
          <a:p>
            <a:r>
              <a:rPr lang="en-US" sz="2800" dirty="0"/>
              <a:t>Transfer from Bed If the client is in a hospital bed, raise side rails and have the client hold onto rails. Raise the level of the bed to the highest position before moving the consumer onto the sling</a:t>
            </a:r>
          </a:p>
          <a:p>
            <a:endParaRPr lang="en-US" sz="2800" dirty="0"/>
          </a:p>
          <a:p>
            <a:r>
              <a:rPr lang="en-US" sz="2800" dirty="0"/>
              <a:t> This will reduce strain on the caregiver's back. Also, when the client is ready to be lifted, lower the side rail and the level of the bed, decreasing the distance the consumer has to be elevated. Positioning the lift for use: </a:t>
            </a:r>
          </a:p>
          <a:p>
            <a:endParaRPr lang="en-US" sz="2800" dirty="0"/>
          </a:p>
          <a:p>
            <a:r>
              <a:rPr lang="en-US" sz="2800" dirty="0"/>
              <a:t>• With the legs of the base open and locked, use the steering handle to push the lift into position.</a:t>
            </a:r>
          </a:p>
          <a:p>
            <a:endParaRPr lang="en-US" sz="2800" dirty="0"/>
          </a:p>
          <a:p>
            <a:r>
              <a:rPr lang="en-US" sz="2800" dirty="0"/>
              <a:t> • Lower the lift for easy attachment of the sling. </a:t>
            </a:r>
          </a:p>
        </p:txBody>
      </p:sp>
    </p:spTree>
    <p:extLst>
      <p:ext uri="{BB962C8B-B14F-4D97-AF65-F5344CB8AC3E}">
        <p14:creationId xmlns:p14="http://schemas.microsoft.com/office/powerpoint/2010/main" val="27243805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A12C28-0DB1-4694-AB77-0217B51D5BF2}"/>
              </a:ext>
            </a:extLst>
          </p:cNvPr>
          <p:cNvSpPr/>
          <p:nvPr/>
        </p:nvSpPr>
        <p:spPr>
          <a:xfrm>
            <a:off x="4523839" y="3244334"/>
            <a:ext cx="3144322" cy="369332"/>
          </a:xfrm>
          <a:prstGeom prst="rect">
            <a:avLst/>
          </a:prstGeom>
        </p:spPr>
        <p:txBody>
          <a:bodyPr wrap="none">
            <a:spAutoFit/>
          </a:bodyPr>
          <a:lstStyle/>
          <a:p>
            <a:r>
              <a:rPr lang="en-US" dirty="0">
                <a:solidFill>
                  <a:srgbClr val="FFFFFF"/>
                </a:solidFill>
                <a:latin typeface="&amp;quot"/>
                <a:hlinkClick r:id="rId2"/>
              </a:rPr>
              <a:t>https://youtu.be/drbOVe1A6ao</a:t>
            </a:r>
            <a:endParaRPr lang="en-US" dirty="0"/>
          </a:p>
        </p:txBody>
      </p:sp>
    </p:spTree>
    <p:extLst>
      <p:ext uri="{BB962C8B-B14F-4D97-AF65-F5344CB8AC3E}">
        <p14:creationId xmlns:p14="http://schemas.microsoft.com/office/powerpoint/2010/main" val="15075504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1FBDA2-B2F5-4F09-A00F-C239530B77C7}"/>
              </a:ext>
            </a:extLst>
          </p:cNvPr>
          <p:cNvSpPr/>
          <p:nvPr/>
        </p:nvSpPr>
        <p:spPr>
          <a:xfrm>
            <a:off x="4407845" y="3244334"/>
            <a:ext cx="3376309" cy="369332"/>
          </a:xfrm>
          <a:prstGeom prst="rect">
            <a:avLst/>
          </a:prstGeom>
        </p:spPr>
        <p:txBody>
          <a:bodyPr wrap="none">
            <a:spAutoFit/>
          </a:bodyPr>
          <a:lstStyle/>
          <a:p>
            <a:r>
              <a:rPr lang="en-US" dirty="0">
                <a:solidFill>
                  <a:srgbClr val="FFFFFF"/>
                </a:solidFill>
                <a:latin typeface="&amp;quot"/>
                <a:hlinkClick r:id="rId2"/>
              </a:rPr>
              <a:t>https://youtu.be/0MWpqD6bDyQ</a:t>
            </a:r>
            <a:endParaRPr lang="en-US" dirty="0"/>
          </a:p>
        </p:txBody>
      </p:sp>
    </p:spTree>
    <p:extLst>
      <p:ext uri="{BB962C8B-B14F-4D97-AF65-F5344CB8AC3E}">
        <p14:creationId xmlns:p14="http://schemas.microsoft.com/office/powerpoint/2010/main" val="9837828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C40425-13DF-4AA4-8190-CCD43EF134CE}"/>
              </a:ext>
            </a:extLst>
          </p:cNvPr>
          <p:cNvSpPr/>
          <p:nvPr/>
        </p:nvSpPr>
        <p:spPr>
          <a:xfrm>
            <a:off x="1828800" y="1928347"/>
            <a:ext cx="8026400" cy="769441"/>
          </a:xfrm>
          <a:prstGeom prst="rect">
            <a:avLst/>
          </a:prstGeom>
        </p:spPr>
        <p:txBody>
          <a:bodyPr wrap="square">
            <a:spAutoFit/>
          </a:bodyPr>
          <a:lstStyle/>
          <a:p>
            <a:r>
              <a:rPr lang="en-US" dirty="0"/>
              <a:t>                                         </a:t>
            </a:r>
            <a:r>
              <a:rPr lang="en-US" sz="4400" dirty="0"/>
              <a:t>SAFE  TRANSFERS</a:t>
            </a:r>
            <a:r>
              <a:rPr lang="en-US" dirty="0"/>
              <a:t> </a:t>
            </a:r>
          </a:p>
        </p:txBody>
      </p:sp>
    </p:spTree>
    <p:extLst>
      <p:ext uri="{BB962C8B-B14F-4D97-AF65-F5344CB8AC3E}">
        <p14:creationId xmlns:p14="http://schemas.microsoft.com/office/powerpoint/2010/main" val="33652947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5C351E-4551-4F2D-8788-3415E67C4C15}"/>
              </a:ext>
            </a:extLst>
          </p:cNvPr>
          <p:cNvSpPr/>
          <p:nvPr/>
        </p:nvSpPr>
        <p:spPr>
          <a:xfrm>
            <a:off x="4561605" y="3244334"/>
            <a:ext cx="3068789" cy="369332"/>
          </a:xfrm>
          <a:prstGeom prst="rect">
            <a:avLst/>
          </a:prstGeom>
        </p:spPr>
        <p:txBody>
          <a:bodyPr wrap="none">
            <a:spAutoFit/>
          </a:bodyPr>
          <a:lstStyle/>
          <a:p>
            <a:r>
              <a:rPr lang="en-US" dirty="0">
                <a:solidFill>
                  <a:srgbClr val="FFFFFF"/>
                </a:solidFill>
                <a:latin typeface="&amp;quot"/>
                <a:hlinkClick r:id="rId2"/>
              </a:rPr>
              <a:t>https://youtu.be/oB0uPouIcXo</a:t>
            </a:r>
            <a:endParaRPr lang="en-US" dirty="0"/>
          </a:p>
        </p:txBody>
      </p:sp>
    </p:spTree>
    <p:extLst>
      <p:ext uri="{BB962C8B-B14F-4D97-AF65-F5344CB8AC3E}">
        <p14:creationId xmlns:p14="http://schemas.microsoft.com/office/powerpoint/2010/main" val="4093254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70AC9-DF4A-4BD9-9DEC-E49926C48650}"/>
              </a:ext>
            </a:extLst>
          </p:cNvPr>
          <p:cNvSpPr/>
          <p:nvPr/>
        </p:nvSpPr>
        <p:spPr>
          <a:xfrm>
            <a:off x="4535124" y="3244334"/>
            <a:ext cx="3121752" cy="369332"/>
          </a:xfrm>
          <a:prstGeom prst="rect">
            <a:avLst/>
          </a:prstGeom>
        </p:spPr>
        <p:txBody>
          <a:bodyPr wrap="none">
            <a:spAutoFit/>
          </a:bodyPr>
          <a:lstStyle/>
          <a:p>
            <a:r>
              <a:rPr lang="en-US" dirty="0">
                <a:solidFill>
                  <a:srgbClr val="FFFFFF"/>
                </a:solidFill>
                <a:latin typeface="&amp;quot"/>
                <a:hlinkClick r:id="rId2"/>
              </a:rPr>
              <a:t>https://youtu.be/fXXXUnpM-Ss</a:t>
            </a:r>
            <a:endParaRPr lang="en-US" dirty="0"/>
          </a:p>
        </p:txBody>
      </p:sp>
    </p:spTree>
    <p:extLst>
      <p:ext uri="{BB962C8B-B14F-4D97-AF65-F5344CB8AC3E}">
        <p14:creationId xmlns:p14="http://schemas.microsoft.com/office/powerpoint/2010/main" val="2957215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99217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966F458-8665-4936-9798-A2077FA22AD9}"/>
              </a:ext>
            </a:extLst>
          </p:cNvPr>
          <p:cNvSpPr/>
          <p:nvPr/>
        </p:nvSpPr>
        <p:spPr>
          <a:xfrm>
            <a:off x="254000" y="114301"/>
            <a:ext cx="11938000" cy="4924425"/>
          </a:xfrm>
          <a:prstGeom prst="rect">
            <a:avLst/>
          </a:prstGeom>
        </p:spPr>
        <p:txBody>
          <a:bodyPr wrap="square">
            <a:spAutoFit/>
          </a:bodyPr>
          <a:lstStyle/>
          <a:p>
            <a:r>
              <a:rPr lang="en-US" sz="2800" dirty="0"/>
              <a:t>                                </a:t>
            </a:r>
            <a:r>
              <a:rPr lang="en-US" sz="4400" dirty="0"/>
              <a:t>Bed to chair and return </a:t>
            </a:r>
            <a:endParaRPr lang="en-US" sz="2800" dirty="0"/>
          </a:p>
          <a:p>
            <a:endParaRPr lang="en-US" sz="2800" dirty="0"/>
          </a:p>
          <a:p>
            <a:r>
              <a:rPr lang="en-US" sz="2800" dirty="0"/>
              <a:t> If this is a pivot transfer, the PCA must ensure the chair is positioned close to the bed.</a:t>
            </a:r>
          </a:p>
          <a:p>
            <a:endParaRPr lang="en-US" sz="2800" dirty="0"/>
          </a:p>
          <a:p>
            <a:r>
              <a:rPr lang="en-US" sz="2800" dirty="0"/>
              <a:t> The client should have secure fitting shoes or slippers on for transfers. The PCA will position himself/herself in front of the client, place his/her feet against the toes of the client, put his/her arms under the clients arms, place one knee in front of the client’s knee and stand straight up, holding on to the client at all times. </a:t>
            </a:r>
          </a:p>
          <a:p>
            <a:r>
              <a:rPr lang="en-US" dirty="0"/>
              <a:t> </a:t>
            </a:r>
          </a:p>
        </p:txBody>
      </p:sp>
    </p:spTree>
    <p:extLst>
      <p:ext uri="{BB962C8B-B14F-4D97-AF65-F5344CB8AC3E}">
        <p14:creationId xmlns:p14="http://schemas.microsoft.com/office/powerpoint/2010/main" val="129328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FAFDE-189C-4101-8314-730B2AE5FCF1}"/>
              </a:ext>
            </a:extLst>
          </p:cNvPr>
          <p:cNvSpPr>
            <a:spLocks noGrp="1"/>
          </p:cNvSpPr>
          <p:nvPr>
            <p:ph type="title"/>
          </p:nvPr>
        </p:nvSpPr>
        <p:spPr/>
        <p:txBody>
          <a:bodyPr/>
          <a:lstStyle/>
          <a:p>
            <a:r>
              <a:rPr lang="en-US" dirty="0"/>
              <a:t>Appropriate use of gloves</a:t>
            </a:r>
          </a:p>
        </p:txBody>
      </p:sp>
      <p:sp>
        <p:nvSpPr>
          <p:cNvPr id="3" name="Content Placeholder 2">
            <a:extLst>
              <a:ext uri="{FF2B5EF4-FFF2-40B4-BE49-F238E27FC236}">
                <a16:creationId xmlns:a16="http://schemas.microsoft.com/office/drawing/2014/main" id="{9CFDF2CC-E6CA-4303-9771-02172D9E8CA8}"/>
              </a:ext>
            </a:extLst>
          </p:cNvPr>
          <p:cNvSpPr>
            <a:spLocks noGrp="1"/>
          </p:cNvSpPr>
          <p:nvPr>
            <p:ph idx="1"/>
          </p:nvPr>
        </p:nvSpPr>
        <p:spPr>
          <a:xfrm>
            <a:off x="838200" y="1690688"/>
            <a:ext cx="10515600" cy="4351338"/>
          </a:xfrm>
        </p:spPr>
        <p:txBody>
          <a:bodyPr>
            <a:normAutofit lnSpcReduction="10000"/>
          </a:bodyPr>
          <a:lstStyle/>
          <a:p>
            <a:r>
              <a:rPr lang="en-US" dirty="0"/>
              <a:t>Use gloves if you are likely to touch contaminated items. </a:t>
            </a:r>
          </a:p>
          <a:p>
            <a:r>
              <a:rPr lang="en-US" dirty="0"/>
              <a:t>Some situations include when you: </a:t>
            </a:r>
          </a:p>
          <a:p>
            <a:r>
              <a:rPr lang="en-US" dirty="0"/>
              <a:t> Change bandages or dressings </a:t>
            </a:r>
          </a:p>
          <a:p>
            <a:r>
              <a:rPr lang="en-US" dirty="0"/>
              <a:t> Clean areas where body fluids have spilled</a:t>
            </a:r>
          </a:p>
          <a:p>
            <a:r>
              <a:rPr lang="en-US" dirty="0"/>
              <a:t> Touch urine or stool  </a:t>
            </a:r>
          </a:p>
          <a:p>
            <a:r>
              <a:rPr lang="en-US" dirty="0"/>
              <a:t> Touch dirty items used in personal care </a:t>
            </a:r>
          </a:p>
          <a:p>
            <a:r>
              <a:rPr lang="en-US" dirty="0"/>
              <a:t> Toileting </a:t>
            </a:r>
          </a:p>
          <a:p>
            <a:r>
              <a:rPr lang="en-US" dirty="0"/>
              <a:t> Contaminated laundry</a:t>
            </a:r>
          </a:p>
          <a:p>
            <a:r>
              <a:rPr lang="en-US" dirty="0"/>
              <a:t> Tissues with mucus, saliva  </a:t>
            </a:r>
          </a:p>
        </p:txBody>
      </p:sp>
    </p:spTree>
    <p:extLst>
      <p:ext uri="{BB962C8B-B14F-4D97-AF65-F5344CB8AC3E}">
        <p14:creationId xmlns:p14="http://schemas.microsoft.com/office/powerpoint/2010/main" val="38388571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7E0213-CF3E-4C91-A3EC-CE0FDFEDB05A}"/>
              </a:ext>
            </a:extLst>
          </p:cNvPr>
          <p:cNvSpPr/>
          <p:nvPr/>
        </p:nvSpPr>
        <p:spPr>
          <a:xfrm>
            <a:off x="1693333" y="694267"/>
            <a:ext cx="9279467" cy="3785652"/>
          </a:xfrm>
          <a:prstGeom prst="rect">
            <a:avLst/>
          </a:prstGeom>
        </p:spPr>
        <p:txBody>
          <a:bodyPr wrap="square">
            <a:spAutoFit/>
          </a:bodyPr>
          <a:lstStyle/>
          <a:p>
            <a:r>
              <a:rPr lang="en-US" sz="2800" dirty="0"/>
              <a:t>            </a:t>
            </a:r>
            <a:r>
              <a:rPr lang="en-US" sz="4400" dirty="0"/>
              <a:t>Bed to wheelchair and return </a:t>
            </a:r>
            <a:r>
              <a:rPr lang="en-US" sz="2800" dirty="0"/>
              <a:t> </a:t>
            </a:r>
          </a:p>
          <a:p>
            <a:endParaRPr lang="en-US" sz="2800" dirty="0"/>
          </a:p>
          <a:p>
            <a:r>
              <a:rPr lang="en-US" sz="2800" dirty="0"/>
              <a:t>The PCA must ensure the wheelchair is in the correct position with the wheels locked in place. </a:t>
            </a:r>
          </a:p>
          <a:p>
            <a:endParaRPr lang="en-US" sz="2800" dirty="0"/>
          </a:p>
          <a:p>
            <a:r>
              <a:rPr lang="en-US" sz="2800" dirty="0"/>
              <a:t>Make sure the wheelchair is positioned so the client’s feet will not become entangled in the footrests.</a:t>
            </a:r>
          </a:p>
          <a:p>
            <a:r>
              <a:rPr lang="en-US" sz="2800" dirty="0"/>
              <a:t> If footrests are movable, fold them up and out of the way</a:t>
            </a:r>
          </a:p>
        </p:txBody>
      </p:sp>
    </p:spTree>
    <p:extLst>
      <p:ext uri="{BB962C8B-B14F-4D97-AF65-F5344CB8AC3E}">
        <p14:creationId xmlns:p14="http://schemas.microsoft.com/office/powerpoint/2010/main" val="1218195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B078D3-7A26-47C5-8CAA-D0F18174D6E7}"/>
              </a:ext>
            </a:extLst>
          </p:cNvPr>
          <p:cNvSpPr/>
          <p:nvPr/>
        </p:nvSpPr>
        <p:spPr>
          <a:xfrm>
            <a:off x="927099" y="444500"/>
            <a:ext cx="10435167" cy="2062103"/>
          </a:xfrm>
          <a:prstGeom prst="rect">
            <a:avLst/>
          </a:prstGeom>
        </p:spPr>
        <p:txBody>
          <a:bodyPr wrap="square">
            <a:spAutoFit/>
          </a:bodyPr>
          <a:lstStyle/>
          <a:p>
            <a:r>
              <a:rPr lang="en-US" sz="4400" dirty="0"/>
              <a:t>      Bed to toilet/commode and return </a:t>
            </a:r>
            <a:r>
              <a:rPr lang="en-US" sz="2800" dirty="0"/>
              <a:t> </a:t>
            </a:r>
          </a:p>
          <a:p>
            <a:endParaRPr lang="en-US" sz="2800" dirty="0"/>
          </a:p>
          <a:p>
            <a:r>
              <a:rPr lang="en-US" sz="2800" dirty="0"/>
              <a:t>The PCA should ensure the bedside commode is properly positioned beside the bed to allow the client to transfer with minimal exertion.</a:t>
            </a:r>
          </a:p>
        </p:txBody>
      </p:sp>
    </p:spTree>
    <p:extLst>
      <p:ext uri="{BB962C8B-B14F-4D97-AF65-F5344CB8AC3E}">
        <p14:creationId xmlns:p14="http://schemas.microsoft.com/office/powerpoint/2010/main" val="25267665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FF6902-80B7-40B9-AE08-0A23E8EA48BB}"/>
              </a:ext>
            </a:extLst>
          </p:cNvPr>
          <p:cNvSpPr/>
          <p:nvPr/>
        </p:nvSpPr>
        <p:spPr>
          <a:xfrm>
            <a:off x="825499" y="431800"/>
            <a:ext cx="10536767" cy="4216539"/>
          </a:xfrm>
          <a:prstGeom prst="rect">
            <a:avLst/>
          </a:prstGeom>
        </p:spPr>
        <p:txBody>
          <a:bodyPr wrap="square">
            <a:spAutoFit/>
          </a:bodyPr>
          <a:lstStyle/>
          <a:p>
            <a:r>
              <a:rPr lang="en-US" sz="4400" dirty="0"/>
              <a:t>              Bed to tub/shower and return</a:t>
            </a:r>
          </a:p>
          <a:p>
            <a:endParaRPr lang="en-US" sz="2800" dirty="0"/>
          </a:p>
          <a:p>
            <a:r>
              <a:rPr lang="en-US" sz="2800" dirty="0"/>
              <a:t> The PCA should ensure the client is wearing secure fitting shoes or slippers.</a:t>
            </a:r>
          </a:p>
          <a:p>
            <a:endParaRPr lang="en-US" sz="2800" dirty="0"/>
          </a:p>
          <a:p>
            <a:r>
              <a:rPr lang="en-US" sz="2800" dirty="0"/>
              <a:t> Assist the client to a sitting position on the side of the bed.</a:t>
            </a:r>
          </a:p>
          <a:p>
            <a:endParaRPr lang="en-US" sz="2800" dirty="0"/>
          </a:p>
          <a:p>
            <a:r>
              <a:rPr lang="en-US" sz="2800" dirty="0"/>
              <a:t> Assist the client as needed to a standing position; offer stand-by assistance to the bathroom. </a:t>
            </a:r>
          </a:p>
        </p:txBody>
      </p:sp>
    </p:spTree>
    <p:extLst>
      <p:ext uri="{BB962C8B-B14F-4D97-AF65-F5344CB8AC3E}">
        <p14:creationId xmlns:p14="http://schemas.microsoft.com/office/powerpoint/2010/main" val="34182951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FABE95-8E89-4BA0-A160-19BBC51AB4AE}"/>
              </a:ext>
            </a:extLst>
          </p:cNvPr>
          <p:cNvSpPr/>
          <p:nvPr/>
        </p:nvSpPr>
        <p:spPr>
          <a:xfrm>
            <a:off x="419100" y="393700"/>
            <a:ext cx="11349567" cy="3447098"/>
          </a:xfrm>
          <a:prstGeom prst="rect">
            <a:avLst/>
          </a:prstGeom>
        </p:spPr>
        <p:txBody>
          <a:bodyPr wrap="square">
            <a:spAutoFit/>
          </a:bodyPr>
          <a:lstStyle/>
          <a:p>
            <a:r>
              <a:rPr lang="en-US" sz="4400" dirty="0"/>
              <a:t>               Chair to commode and return </a:t>
            </a:r>
          </a:p>
          <a:p>
            <a:endParaRPr lang="en-US" sz="4400" dirty="0"/>
          </a:p>
          <a:p>
            <a:r>
              <a:rPr lang="en-US" sz="2800" dirty="0"/>
              <a:t> Ensure the client is wearing secure fitting shoes or slippers. </a:t>
            </a:r>
          </a:p>
          <a:p>
            <a:endParaRPr lang="en-US" sz="2800" dirty="0"/>
          </a:p>
          <a:p>
            <a:r>
              <a:rPr lang="en-US" sz="2800" dirty="0"/>
              <a:t>Assist the client to a standing position; provide standby assistance to the bathroom. </a:t>
            </a:r>
          </a:p>
          <a:p>
            <a:r>
              <a:rPr lang="en-US" dirty="0"/>
              <a:t> </a:t>
            </a:r>
          </a:p>
        </p:txBody>
      </p:sp>
    </p:spTree>
    <p:extLst>
      <p:ext uri="{BB962C8B-B14F-4D97-AF65-F5344CB8AC3E}">
        <p14:creationId xmlns:p14="http://schemas.microsoft.com/office/powerpoint/2010/main" val="4349981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6C6FE4-8E1B-4D8D-A017-7647E93F6056}"/>
              </a:ext>
            </a:extLst>
          </p:cNvPr>
          <p:cNvSpPr/>
          <p:nvPr/>
        </p:nvSpPr>
        <p:spPr>
          <a:xfrm>
            <a:off x="1257300" y="0"/>
            <a:ext cx="9427633" cy="4493538"/>
          </a:xfrm>
          <a:prstGeom prst="rect">
            <a:avLst/>
          </a:prstGeom>
        </p:spPr>
        <p:txBody>
          <a:bodyPr wrap="square">
            <a:spAutoFit/>
          </a:bodyPr>
          <a:lstStyle/>
          <a:p>
            <a:r>
              <a:rPr lang="en-US" sz="4400" dirty="0"/>
              <a:t>            Chair to tub and return</a:t>
            </a:r>
          </a:p>
          <a:p>
            <a:endParaRPr lang="en-US" sz="2800" dirty="0"/>
          </a:p>
          <a:p>
            <a:r>
              <a:rPr lang="en-US" sz="2800" dirty="0"/>
              <a:t>Ensure the client is wearing secure fitting shoes or slippers. </a:t>
            </a:r>
          </a:p>
          <a:p>
            <a:endParaRPr lang="en-US" sz="2800" dirty="0"/>
          </a:p>
          <a:p>
            <a:r>
              <a:rPr lang="en-US" sz="2800" dirty="0"/>
              <a:t>Assist the client to a standing position. </a:t>
            </a:r>
          </a:p>
          <a:p>
            <a:endParaRPr lang="en-US" sz="2800" dirty="0"/>
          </a:p>
          <a:p>
            <a:r>
              <a:rPr lang="en-US" sz="2800" dirty="0"/>
              <a:t>Provide stand-by assistance to the bathroom. </a:t>
            </a:r>
          </a:p>
          <a:p>
            <a:endParaRPr lang="en-US" sz="2800" dirty="0"/>
          </a:p>
          <a:p>
            <a:r>
              <a:rPr lang="en-US" sz="2800" dirty="0"/>
              <a:t>Assist the client to disrobe and stepping into the tub. </a:t>
            </a:r>
          </a:p>
          <a:p>
            <a:r>
              <a:rPr lang="en-US" dirty="0"/>
              <a:t> </a:t>
            </a:r>
          </a:p>
        </p:txBody>
      </p:sp>
    </p:spTree>
    <p:extLst>
      <p:ext uri="{BB962C8B-B14F-4D97-AF65-F5344CB8AC3E}">
        <p14:creationId xmlns:p14="http://schemas.microsoft.com/office/powerpoint/2010/main" val="4363714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C7A9F9B-7F82-49B9-B39D-BDD2B59031CD}"/>
              </a:ext>
            </a:extLst>
          </p:cNvPr>
          <p:cNvSpPr/>
          <p:nvPr/>
        </p:nvSpPr>
        <p:spPr>
          <a:xfrm>
            <a:off x="647700" y="317500"/>
            <a:ext cx="10680700" cy="4493538"/>
          </a:xfrm>
          <a:prstGeom prst="rect">
            <a:avLst/>
          </a:prstGeom>
        </p:spPr>
        <p:txBody>
          <a:bodyPr wrap="square">
            <a:spAutoFit/>
          </a:bodyPr>
          <a:lstStyle/>
          <a:p>
            <a:r>
              <a:rPr lang="en-US" sz="4400" dirty="0"/>
              <a:t>         Wheelchair to tub and return</a:t>
            </a:r>
          </a:p>
          <a:p>
            <a:endParaRPr lang="en-US" dirty="0"/>
          </a:p>
          <a:p>
            <a:r>
              <a:rPr lang="en-US" dirty="0"/>
              <a:t> </a:t>
            </a:r>
            <a:r>
              <a:rPr lang="en-US" sz="2800" dirty="0"/>
              <a:t>Ensure the client is wearing secure fitting shoes or slippers. </a:t>
            </a:r>
          </a:p>
          <a:p>
            <a:endParaRPr lang="en-US" sz="2800" dirty="0"/>
          </a:p>
          <a:p>
            <a:r>
              <a:rPr lang="en-US" sz="2800" dirty="0"/>
              <a:t>Roll the wheelchair into the bathroom and lock the wheels.</a:t>
            </a:r>
          </a:p>
          <a:p>
            <a:endParaRPr lang="en-US" sz="2800" dirty="0"/>
          </a:p>
          <a:p>
            <a:r>
              <a:rPr lang="en-US" sz="2800" dirty="0"/>
              <a:t> Assist the client to a standing position. </a:t>
            </a:r>
          </a:p>
          <a:p>
            <a:endParaRPr lang="en-US" sz="2800" dirty="0"/>
          </a:p>
          <a:p>
            <a:r>
              <a:rPr lang="en-US" sz="2800" dirty="0"/>
              <a:t>Assist the client in disrobing, and stepping into the tub. </a:t>
            </a:r>
          </a:p>
          <a:p>
            <a:r>
              <a:rPr lang="en-US" sz="2800" dirty="0"/>
              <a:t> </a:t>
            </a:r>
          </a:p>
        </p:txBody>
      </p:sp>
    </p:spTree>
    <p:extLst>
      <p:ext uri="{BB962C8B-B14F-4D97-AF65-F5344CB8AC3E}">
        <p14:creationId xmlns:p14="http://schemas.microsoft.com/office/powerpoint/2010/main" val="11472303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64A44BB-E10D-466C-BA1C-95D98F8F207F}"/>
              </a:ext>
            </a:extLst>
          </p:cNvPr>
          <p:cNvSpPr/>
          <p:nvPr/>
        </p:nvSpPr>
        <p:spPr>
          <a:xfrm>
            <a:off x="876300" y="203200"/>
            <a:ext cx="11036300" cy="4031873"/>
          </a:xfrm>
          <a:prstGeom prst="rect">
            <a:avLst/>
          </a:prstGeom>
        </p:spPr>
        <p:txBody>
          <a:bodyPr wrap="square">
            <a:spAutoFit/>
          </a:bodyPr>
          <a:lstStyle/>
          <a:p>
            <a:r>
              <a:rPr lang="en-US" sz="4400" dirty="0"/>
              <a:t>     Wheelchair to commode and return</a:t>
            </a:r>
          </a:p>
          <a:p>
            <a:endParaRPr lang="en-US" sz="4400" dirty="0"/>
          </a:p>
          <a:p>
            <a:r>
              <a:rPr lang="en-US" dirty="0"/>
              <a:t> </a:t>
            </a:r>
            <a:r>
              <a:rPr lang="en-US" sz="2800" dirty="0"/>
              <a:t>Ensure the client is wearing secure fitting shoes or slippers.</a:t>
            </a:r>
          </a:p>
          <a:p>
            <a:endParaRPr lang="en-US" sz="2800" dirty="0"/>
          </a:p>
          <a:p>
            <a:r>
              <a:rPr lang="en-US" sz="2800" dirty="0"/>
              <a:t> Roll the wheelchair into the bathroom and lock the wheels.</a:t>
            </a:r>
          </a:p>
          <a:p>
            <a:endParaRPr lang="en-US" sz="2800" dirty="0"/>
          </a:p>
          <a:p>
            <a:r>
              <a:rPr lang="en-US" sz="2800" dirty="0"/>
              <a:t> Assist the client to a standing position. Assist the client in pulling down his/her underpants, and help him/her to sit safely on the commode. </a:t>
            </a:r>
          </a:p>
        </p:txBody>
      </p:sp>
    </p:spTree>
    <p:extLst>
      <p:ext uri="{BB962C8B-B14F-4D97-AF65-F5344CB8AC3E}">
        <p14:creationId xmlns:p14="http://schemas.microsoft.com/office/powerpoint/2010/main" val="70208618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60B91-041C-4B88-907E-C1B53B54AE9F}"/>
              </a:ext>
            </a:extLst>
          </p:cNvPr>
          <p:cNvSpPr/>
          <p:nvPr/>
        </p:nvSpPr>
        <p:spPr>
          <a:xfrm>
            <a:off x="2679701" y="3244334"/>
            <a:ext cx="8196712" cy="830997"/>
          </a:xfrm>
          <a:prstGeom prst="rect">
            <a:avLst/>
          </a:prstGeom>
        </p:spPr>
        <p:txBody>
          <a:bodyPr wrap="square">
            <a:spAutoFit/>
          </a:bodyPr>
          <a:lstStyle/>
          <a:p>
            <a:r>
              <a:rPr lang="en-US" dirty="0"/>
              <a:t> </a:t>
            </a:r>
            <a:r>
              <a:rPr lang="en-US" sz="4800" dirty="0"/>
              <a:t>MEDICATION POLICIES </a:t>
            </a:r>
          </a:p>
        </p:txBody>
      </p:sp>
    </p:spTree>
    <p:extLst>
      <p:ext uri="{BB962C8B-B14F-4D97-AF65-F5344CB8AC3E}">
        <p14:creationId xmlns:p14="http://schemas.microsoft.com/office/powerpoint/2010/main" val="34095773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AF693B-92E6-478B-BE4B-A5E40F3BAD78}"/>
              </a:ext>
            </a:extLst>
          </p:cNvPr>
          <p:cNvSpPr/>
          <p:nvPr/>
        </p:nvSpPr>
        <p:spPr>
          <a:xfrm>
            <a:off x="685800" y="1600200"/>
            <a:ext cx="11099800" cy="4031873"/>
          </a:xfrm>
          <a:prstGeom prst="rect">
            <a:avLst/>
          </a:prstGeom>
        </p:spPr>
        <p:txBody>
          <a:bodyPr wrap="square">
            <a:spAutoFit/>
          </a:bodyPr>
          <a:lstStyle/>
          <a:p>
            <a:r>
              <a:rPr lang="en-US" sz="4400" dirty="0"/>
              <a:t>            Self-administered medication: </a:t>
            </a:r>
          </a:p>
          <a:p>
            <a:endParaRPr lang="en-US" sz="4400" dirty="0"/>
          </a:p>
          <a:p>
            <a:r>
              <a:rPr lang="en-US" sz="2800" dirty="0"/>
              <a:t>Medication taken orally, by injection, nebulizer or insertion, or applied topically without the need for assistance. </a:t>
            </a:r>
          </a:p>
          <a:p>
            <a:r>
              <a:rPr lang="en-US" sz="2800" dirty="0"/>
              <a:t> </a:t>
            </a:r>
          </a:p>
          <a:p>
            <a:r>
              <a:rPr lang="en-US" sz="2800" dirty="0"/>
              <a:t>A personal care assistant (PCA) may assist with medication. Once the task is delegated to the PCA, a supervisor or family member should train the PCA specific to the task. </a:t>
            </a:r>
          </a:p>
        </p:txBody>
      </p:sp>
    </p:spTree>
    <p:extLst>
      <p:ext uri="{BB962C8B-B14F-4D97-AF65-F5344CB8AC3E}">
        <p14:creationId xmlns:p14="http://schemas.microsoft.com/office/powerpoint/2010/main" val="408828146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5A9080-5F3C-4062-88F8-08F0731F7031}"/>
              </a:ext>
            </a:extLst>
          </p:cNvPr>
          <p:cNvSpPr/>
          <p:nvPr/>
        </p:nvSpPr>
        <p:spPr>
          <a:xfrm>
            <a:off x="450850" y="1553338"/>
            <a:ext cx="11474450" cy="3970318"/>
          </a:xfrm>
          <a:prstGeom prst="rect">
            <a:avLst/>
          </a:prstGeom>
        </p:spPr>
        <p:txBody>
          <a:bodyPr wrap="square">
            <a:spAutoFit/>
          </a:bodyPr>
          <a:lstStyle/>
          <a:p>
            <a:r>
              <a:rPr lang="en-US" sz="2800" dirty="0"/>
              <a:t>A PCA must follow the care plan and be directed by either the client who can direct their own care or a responsible party.  A responsible party does not have to be present when the PCA assists with taking medication. However, the responsible party must assure the medication is set up as individual doses and labeled with: </a:t>
            </a:r>
          </a:p>
          <a:p>
            <a:r>
              <a:rPr lang="en-US" sz="2800" dirty="0"/>
              <a:t> </a:t>
            </a:r>
          </a:p>
          <a:p>
            <a:r>
              <a:rPr lang="en-US" sz="2800" dirty="0"/>
              <a:t>• Name and dosage of the medication </a:t>
            </a:r>
          </a:p>
          <a:p>
            <a:r>
              <a:rPr lang="en-US" sz="2800" dirty="0"/>
              <a:t>• Time the medication is to be given </a:t>
            </a:r>
          </a:p>
          <a:p>
            <a:r>
              <a:rPr lang="en-US" sz="2800" dirty="0"/>
              <a:t> • Method to assist the person to take the medication </a:t>
            </a:r>
          </a:p>
        </p:txBody>
      </p:sp>
    </p:spTree>
    <p:extLst>
      <p:ext uri="{BB962C8B-B14F-4D97-AF65-F5344CB8AC3E}">
        <p14:creationId xmlns:p14="http://schemas.microsoft.com/office/powerpoint/2010/main" val="3967761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33732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5CF92F-2230-4DFD-B28A-CACB138407CB}"/>
              </a:ext>
            </a:extLst>
          </p:cNvPr>
          <p:cNvSpPr/>
          <p:nvPr/>
        </p:nvSpPr>
        <p:spPr>
          <a:xfrm>
            <a:off x="838200" y="2286000"/>
            <a:ext cx="10706100" cy="2800767"/>
          </a:xfrm>
          <a:prstGeom prst="rect">
            <a:avLst/>
          </a:prstGeom>
        </p:spPr>
        <p:txBody>
          <a:bodyPr wrap="square">
            <a:spAutoFit/>
          </a:bodyPr>
          <a:lstStyle/>
          <a:p>
            <a:r>
              <a:rPr lang="en-US" sz="4400" dirty="0"/>
              <a:t>For medications given on an as needed basis the client must self-direct the PCA or the PCA must notify the responsible party before assisting with the medication. </a:t>
            </a:r>
          </a:p>
        </p:txBody>
      </p:sp>
    </p:spTree>
    <p:extLst>
      <p:ext uri="{BB962C8B-B14F-4D97-AF65-F5344CB8AC3E}">
        <p14:creationId xmlns:p14="http://schemas.microsoft.com/office/powerpoint/2010/main" val="17382670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2BDBE9-13A4-4366-979A-A2C869166D3F}"/>
              </a:ext>
            </a:extLst>
          </p:cNvPr>
          <p:cNvSpPr/>
          <p:nvPr/>
        </p:nvSpPr>
        <p:spPr>
          <a:xfrm>
            <a:off x="0" y="1663700"/>
            <a:ext cx="11645900" cy="4031873"/>
          </a:xfrm>
          <a:prstGeom prst="rect">
            <a:avLst/>
          </a:prstGeom>
        </p:spPr>
        <p:txBody>
          <a:bodyPr wrap="square">
            <a:spAutoFit/>
          </a:bodyPr>
          <a:lstStyle/>
          <a:p>
            <a:r>
              <a:rPr lang="en-US" sz="4400" dirty="0"/>
              <a:t>Assistance with medication includes the following: </a:t>
            </a:r>
          </a:p>
          <a:p>
            <a:endParaRPr lang="en-US" sz="4400" dirty="0"/>
          </a:p>
          <a:p>
            <a:r>
              <a:rPr lang="en-US" sz="2800" dirty="0"/>
              <a:t>• Assist with opening the medication container under the direction of the client       or responsible party, including medications given through a nebulizer.  </a:t>
            </a:r>
          </a:p>
          <a:p>
            <a:endParaRPr lang="en-US" sz="2800" dirty="0"/>
          </a:p>
          <a:p>
            <a:r>
              <a:rPr lang="en-US" sz="2800" dirty="0"/>
              <a:t>• Bring the medication to the person. </a:t>
            </a:r>
          </a:p>
          <a:p>
            <a:endParaRPr lang="en-US" sz="2800" dirty="0"/>
          </a:p>
          <a:p>
            <a:r>
              <a:rPr lang="en-US" sz="2800" dirty="0"/>
              <a:t>• Remind the person to take medication</a:t>
            </a:r>
          </a:p>
        </p:txBody>
      </p:sp>
    </p:spTree>
    <p:extLst>
      <p:ext uri="{BB962C8B-B14F-4D97-AF65-F5344CB8AC3E}">
        <p14:creationId xmlns:p14="http://schemas.microsoft.com/office/powerpoint/2010/main" val="323126508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175F73-6850-432B-8301-5EF517789EC6}"/>
              </a:ext>
            </a:extLst>
          </p:cNvPr>
          <p:cNvSpPr/>
          <p:nvPr/>
        </p:nvSpPr>
        <p:spPr>
          <a:xfrm>
            <a:off x="457199" y="221382"/>
            <a:ext cx="11579088" cy="4093428"/>
          </a:xfrm>
          <a:prstGeom prst="rect">
            <a:avLst/>
          </a:prstGeom>
        </p:spPr>
        <p:txBody>
          <a:bodyPr wrap="square">
            <a:spAutoFit/>
          </a:bodyPr>
          <a:lstStyle/>
          <a:p>
            <a:r>
              <a:rPr lang="en-US" sz="4400" dirty="0"/>
              <a:t>                           A PCA cannot</a:t>
            </a:r>
          </a:p>
          <a:p>
            <a:endParaRPr lang="en-US" sz="4400" dirty="0"/>
          </a:p>
          <a:p>
            <a:r>
              <a:rPr lang="en-US" sz="2800" dirty="0"/>
              <a:t> </a:t>
            </a:r>
            <a:r>
              <a:rPr lang="en-US" sz="2400" dirty="0"/>
              <a:t>• Determine the dose or what time the medication should be given  </a:t>
            </a:r>
          </a:p>
          <a:p>
            <a:endParaRPr lang="en-US" sz="2400" dirty="0"/>
          </a:p>
          <a:p>
            <a:r>
              <a:rPr lang="en-US" sz="2400" dirty="0"/>
              <a:t>• Decide if the client needs medication or decide if the medication is working or not </a:t>
            </a:r>
          </a:p>
          <a:p>
            <a:r>
              <a:rPr lang="en-US" sz="2400" dirty="0"/>
              <a:t> </a:t>
            </a:r>
          </a:p>
          <a:p>
            <a:r>
              <a:rPr lang="en-US" sz="2400" dirty="0"/>
              <a:t>• Inject fluids and medications into veins, muscles, or skin </a:t>
            </a:r>
          </a:p>
          <a:p>
            <a:endParaRPr lang="en-US" sz="2400" dirty="0"/>
          </a:p>
          <a:p>
            <a:r>
              <a:rPr lang="en-US" sz="2400" dirty="0"/>
              <a:t>• PCA cannot crush medicine and put it in applesauce, or pudding, or similar     substance. </a:t>
            </a:r>
          </a:p>
        </p:txBody>
      </p:sp>
    </p:spTree>
    <p:extLst>
      <p:ext uri="{BB962C8B-B14F-4D97-AF65-F5344CB8AC3E}">
        <p14:creationId xmlns:p14="http://schemas.microsoft.com/office/powerpoint/2010/main" val="29214299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E8A675-18CB-4AF8-B0D6-5A43CE979265}"/>
              </a:ext>
            </a:extLst>
          </p:cNvPr>
          <p:cNvSpPr/>
          <p:nvPr/>
        </p:nvSpPr>
        <p:spPr>
          <a:xfrm>
            <a:off x="1828799" y="1500809"/>
            <a:ext cx="8766313" cy="1384995"/>
          </a:xfrm>
          <a:prstGeom prst="rect">
            <a:avLst/>
          </a:prstGeom>
        </p:spPr>
        <p:txBody>
          <a:bodyPr wrap="square">
            <a:spAutoFit/>
          </a:bodyPr>
          <a:lstStyle/>
          <a:p>
            <a:r>
              <a:rPr lang="en-US" sz="2800" dirty="0"/>
              <a:t>If you drop a medication, or the med box, if the pills do not appear to be correct, do not administer the pills, call your supervisor and the care manager.</a:t>
            </a:r>
          </a:p>
        </p:txBody>
      </p:sp>
    </p:spTree>
    <p:extLst>
      <p:ext uri="{BB962C8B-B14F-4D97-AF65-F5344CB8AC3E}">
        <p14:creationId xmlns:p14="http://schemas.microsoft.com/office/powerpoint/2010/main" val="29492472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C882A9-D9E5-4871-B9E5-39369A5474FC}"/>
              </a:ext>
            </a:extLst>
          </p:cNvPr>
          <p:cNvSpPr/>
          <p:nvPr/>
        </p:nvSpPr>
        <p:spPr>
          <a:xfrm>
            <a:off x="2348564" y="3253959"/>
            <a:ext cx="9626845" cy="830997"/>
          </a:xfrm>
          <a:prstGeom prst="rect">
            <a:avLst/>
          </a:prstGeom>
        </p:spPr>
        <p:txBody>
          <a:bodyPr wrap="square">
            <a:spAutoFit/>
          </a:bodyPr>
          <a:lstStyle/>
          <a:p>
            <a:r>
              <a:rPr lang="en-US" sz="4800" dirty="0"/>
              <a:t>EMERGENCY PROCEDURES</a:t>
            </a:r>
          </a:p>
        </p:txBody>
      </p:sp>
    </p:spTree>
    <p:extLst>
      <p:ext uri="{BB962C8B-B14F-4D97-AF65-F5344CB8AC3E}">
        <p14:creationId xmlns:p14="http://schemas.microsoft.com/office/powerpoint/2010/main" val="204113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5F9CB5-AFF5-47C4-8CB0-68F490C9F4C4}"/>
              </a:ext>
            </a:extLst>
          </p:cNvPr>
          <p:cNvSpPr/>
          <p:nvPr/>
        </p:nvSpPr>
        <p:spPr>
          <a:xfrm>
            <a:off x="1405287" y="317634"/>
            <a:ext cx="9423133" cy="5970865"/>
          </a:xfrm>
          <a:prstGeom prst="rect">
            <a:avLst/>
          </a:prstGeom>
        </p:spPr>
        <p:txBody>
          <a:bodyPr wrap="square">
            <a:spAutoFit/>
          </a:bodyPr>
          <a:lstStyle/>
          <a:p>
            <a:r>
              <a:rPr lang="en-US" sz="2800" dirty="0"/>
              <a:t>All emergencies should be immediately reported to your supervisor and the Access Agency care manager. </a:t>
            </a:r>
          </a:p>
          <a:p>
            <a:r>
              <a:rPr lang="en-US" sz="2800" dirty="0"/>
              <a:t> </a:t>
            </a:r>
          </a:p>
          <a:p>
            <a:r>
              <a:rPr lang="en-US" sz="2800" dirty="0"/>
              <a:t>When to call 911 </a:t>
            </a:r>
          </a:p>
          <a:p>
            <a:r>
              <a:rPr lang="en-US" sz="2800" dirty="0"/>
              <a:t>• Medical Emergencies </a:t>
            </a:r>
          </a:p>
          <a:p>
            <a:r>
              <a:rPr lang="en-US" sz="2800" dirty="0"/>
              <a:t>• Bleeding </a:t>
            </a:r>
          </a:p>
          <a:p>
            <a:r>
              <a:rPr lang="en-US" sz="2800" dirty="0"/>
              <a:t>• Heart Attacks </a:t>
            </a:r>
          </a:p>
          <a:p>
            <a:r>
              <a:rPr lang="en-US" sz="2800" dirty="0"/>
              <a:t>• Strokes </a:t>
            </a:r>
          </a:p>
          <a:p>
            <a:r>
              <a:rPr lang="en-US" sz="2800" dirty="0"/>
              <a:t>• Choking </a:t>
            </a:r>
          </a:p>
          <a:p>
            <a:r>
              <a:rPr lang="en-US" sz="2800" dirty="0"/>
              <a:t>• Shock </a:t>
            </a:r>
          </a:p>
          <a:p>
            <a:r>
              <a:rPr lang="en-US" sz="2800" dirty="0"/>
              <a:t>• Burns </a:t>
            </a:r>
          </a:p>
          <a:p>
            <a:r>
              <a:rPr lang="en-US" sz="2800" dirty="0"/>
              <a:t>• Falls </a:t>
            </a:r>
          </a:p>
          <a:p>
            <a:r>
              <a:rPr lang="en-US" sz="2800" dirty="0"/>
              <a:t>• Broken bones </a:t>
            </a:r>
          </a:p>
          <a:p>
            <a:r>
              <a:rPr lang="en-US" dirty="0"/>
              <a:t> </a:t>
            </a:r>
          </a:p>
        </p:txBody>
      </p:sp>
    </p:spTree>
    <p:extLst>
      <p:ext uri="{BB962C8B-B14F-4D97-AF65-F5344CB8AC3E}">
        <p14:creationId xmlns:p14="http://schemas.microsoft.com/office/powerpoint/2010/main" val="193963806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AF6022B-8CEA-466B-B25B-BC04B3BDAFCF}"/>
              </a:ext>
            </a:extLst>
          </p:cNvPr>
          <p:cNvSpPr/>
          <p:nvPr/>
        </p:nvSpPr>
        <p:spPr>
          <a:xfrm>
            <a:off x="1337912" y="471639"/>
            <a:ext cx="9923646" cy="5078313"/>
          </a:xfrm>
          <a:prstGeom prst="rect">
            <a:avLst/>
          </a:prstGeom>
        </p:spPr>
        <p:txBody>
          <a:bodyPr wrap="square">
            <a:spAutoFit/>
          </a:bodyPr>
          <a:lstStyle/>
          <a:p>
            <a:r>
              <a:rPr lang="en-US" sz="4400" dirty="0"/>
              <a:t>Falls If the client falls, call 911 for help.</a:t>
            </a:r>
            <a:r>
              <a:rPr lang="en-US" sz="2800" dirty="0"/>
              <a:t> </a:t>
            </a:r>
          </a:p>
          <a:p>
            <a:r>
              <a:rPr lang="en-US" sz="2800" dirty="0"/>
              <a:t> </a:t>
            </a:r>
          </a:p>
          <a:p>
            <a:r>
              <a:rPr lang="en-US" sz="2800" dirty="0"/>
              <a:t>Help the client find a comfortable position until help arrives.</a:t>
            </a:r>
          </a:p>
          <a:p>
            <a:r>
              <a:rPr lang="en-US" sz="2800" dirty="0"/>
              <a:t>  Falls must be reported to your supervisor and the care manager at the Access Agency. </a:t>
            </a:r>
          </a:p>
          <a:p>
            <a:r>
              <a:rPr lang="en-US" sz="2800" dirty="0"/>
              <a:t> </a:t>
            </a:r>
          </a:p>
          <a:p>
            <a:r>
              <a:rPr lang="en-US" sz="2800" dirty="0"/>
              <a:t>Fall Prevention  Home can be a hazardous place for seniors. Everyday objects and decorative items can create fall hazards and pose dangers. Falls are the leading cause of fatal injury among older adults. If these hazards are present in the home, the PCA can be observant to help prevent a fall.</a:t>
            </a:r>
          </a:p>
        </p:txBody>
      </p:sp>
    </p:spTree>
    <p:extLst>
      <p:ext uri="{BB962C8B-B14F-4D97-AF65-F5344CB8AC3E}">
        <p14:creationId xmlns:p14="http://schemas.microsoft.com/office/powerpoint/2010/main" val="10963636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B23FE1-CF83-446D-A21A-520AD8666553}"/>
              </a:ext>
            </a:extLst>
          </p:cNvPr>
          <p:cNvSpPr/>
          <p:nvPr/>
        </p:nvSpPr>
        <p:spPr>
          <a:xfrm>
            <a:off x="144379" y="375385"/>
            <a:ext cx="11906450" cy="7017306"/>
          </a:xfrm>
          <a:prstGeom prst="rect">
            <a:avLst/>
          </a:prstGeom>
        </p:spPr>
        <p:txBody>
          <a:bodyPr wrap="square">
            <a:spAutoFit/>
          </a:bodyPr>
          <a:lstStyle/>
          <a:p>
            <a:r>
              <a:rPr lang="en-US" sz="4400" dirty="0"/>
              <a:t>        Below are some common fall hazards:   </a:t>
            </a:r>
          </a:p>
          <a:p>
            <a:endParaRPr lang="en-US" dirty="0"/>
          </a:p>
          <a:p>
            <a:endParaRPr lang="en-US" dirty="0"/>
          </a:p>
          <a:p>
            <a:r>
              <a:rPr lang="en-US" sz="2800" dirty="0"/>
              <a:t>• Throw rugs: Throw rugs move and the edges can flip up while the client is walking.  </a:t>
            </a:r>
          </a:p>
          <a:p>
            <a:r>
              <a:rPr lang="en-US" sz="2800" dirty="0"/>
              <a:t> </a:t>
            </a:r>
          </a:p>
          <a:p>
            <a:r>
              <a:rPr lang="en-US" sz="2800" dirty="0"/>
              <a:t>• Piles of clutter:  Piles on the floor can easily be tripped over.   </a:t>
            </a:r>
          </a:p>
          <a:p>
            <a:r>
              <a:rPr lang="en-US" sz="2800" dirty="0"/>
              <a:t> </a:t>
            </a:r>
          </a:p>
          <a:p>
            <a:r>
              <a:rPr lang="en-US" sz="2800" dirty="0"/>
              <a:t>• Poor lighting: Stairs, walkways and hallways that are not well lit create a significant fall hazard. Clients often have problems with vision and need bright lighting to notice changes in walking surfaces. </a:t>
            </a:r>
          </a:p>
          <a:p>
            <a:r>
              <a:rPr lang="en-US" sz="2800" dirty="0"/>
              <a:t> </a:t>
            </a:r>
          </a:p>
          <a:p>
            <a:r>
              <a:rPr lang="en-US" sz="2800" dirty="0"/>
              <a:t> </a:t>
            </a:r>
          </a:p>
          <a:p>
            <a:r>
              <a:rPr lang="en-US" dirty="0"/>
              <a:t> </a:t>
            </a:r>
          </a:p>
          <a:p>
            <a:endParaRPr lang="en-US" dirty="0"/>
          </a:p>
          <a:p>
            <a:r>
              <a:rPr lang="en-US" dirty="0"/>
              <a:t> </a:t>
            </a:r>
          </a:p>
          <a:p>
            <a:r>
              <a:rPr lang="en-US" dirty="0"/>
              <a:t> </a:t>
            </a:r>
          </a:p>
          <a:p>
            <a:r>
              <a:rPr lang="en-US" dirty="0"/>
              <a:t> </a:t>
            </a:r>
          </a:p>
        </p:txBody>
      </p:sp>
    </p:spTree>
    <p:extLst>
      <p:ext uri="{BB962C8B-B14F-4D97-AF65-F5344CB8AC3E}">
        <p14:creationId xmlns:p14="http://schemas.microsoft.com/office/powerpoint/2010/main" val="38610818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D49718-8BA7-4DC3-9A04-81B5B8DDD2BD}"/>
              </a:ext>
            </a:extLst>
          </p:cNvPr>
          <p:cNvSpPr/>
          <p:nvPr/>
        </p:nvSpPr>
        <p:spPr>
          <a:xfrm>
            <a:off x="683394" y="1097280"/>
            <a:ext cx="10847671" cy="4247317"/>
          </a:xfrm>
          <a:prstGeom prst="rect">
            <a:avLst/>
          </a:prstGeom>
        </p:spPr>
        <p:txBody>
          <a:bodyPr wrap="square">
            <a:spAutoFit/>
          </a:bodyPr>
          <a:lstStyle/>
          <a:p>
            <a:r>
              <a:rPr lang="en-US" sz="2800" dirty="0"/>
              <a:t>• Remove furniture or other things in the way to create a clear path so the client may avoid bumps or falls. </a:t>
            </a:r>
          </a:p>
          <a:p>
            <a:endParaRPr lang="en-US" sz="2800" dirty="0"/>
          </a:p>
          <a:p>
            <a:r>
              <a:rPr lang="en-US" sz="2800" dirty="0"/>
              <a:t>• Assist clients with sitting and standing if they are likely to fall. </a:t>
            </a:r>
          </a:p>
          <a:p>
            <a:endParaRPr lang="en-US" sz="2800" dirty="0"/>
          </a:p>
          <a:p>
            <a:r>
              <a:rPr lang="en-US" sz="2800" dirty="0"/>
              <a:t>• Encourage the client to use their cane or walker. </a:t>
            </a:r>
          </a:p>
          <a:p>
            <a:endParaRPr lang="en-US" sz="2800" dirty="0"/>
          </a:p>
          <a:p>
            <a:r>
              <a:rPr lang="en-US" sz="2800" dirty="0"/>
              <a:t>• Encourage the client to use handrails if they are available. </a:t>
            </a:r>
          </a:p>
          <a:p>
            <a:r>
              <a:rPr lang="en-US" sz="2800" dirty="0"/>
              <a:t> </a:t>
            </a:r>
          </a:p>
          <a:p>
            <a:r>
              <a:rPr lang="en-US" dirty="0"/>
              <a:t> </a:t>
            </a:r>
          </a:p>
        </p:txBody>
      </p:sp>
    </p:spTree>
    <p:extLst>
      <p:ext uri="{BB962C8B-B14F-4D97-AF65-F5344CB8AC3E}">
        <p14:creationId xmlns:p14="http://schemas.microsoft.com/office/powerpoint/2010/main" val="352273564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39AE06-AA3F-4BAE-938C-2C371D1F3994}"/>
              </a:ext>
            </a:extLst>
          </p:cNvPr>
          <p:cNvSpPr/>
          <p:nvPr/>
        </p:nvSpPr>
        <p:spPr>
          <a:xfrm>
            <a:off x="1694046" y="510139"/>
            <a:ext cx="8604986" cy="3754874"/>
          </a:xfrm>
          <a:prstGeom prst="rect">
            <a:avLst/>
          </a:prstGeom>
        </p:spPr>
        <p:txBody>
          <a:bodyPr wrap="square">
            <a:spAutoFit/>
          </a:bodyPr>
          <a:lstStyle/>
          <a:p>
            <a:r>
              <a:rPr lang="en-US" sz="4400" dirty="0"/>
              <a:t>                        Fire Safety </a:t>
            </a:r>
          </a:p>
          <a:p>
            <a:endParaRPr lang="en-US" sz="4400" dirty="0"/>
          </a:p>
          <a:p>
            <a:r>
              <a:rPr lang="en-US" sz="4400" dirty="0"/>
              <a:t>Be aware of the client’s ability to exit the home in the event of a fire and accessible exits.  </a:t>
            </a:r>
          </a:p>
          <a:p>
            <a:r>
              <a:rPr lang="en-US" dirty="0"/>
              <a:t> </a:t>
            </a:r>
          </a:p>
        </p:txBody>
      </p:sp>
    </p:spTree>
    <p:extLst>
      <p:ext uri="{BB962C8B-B14F-4D97-AF65-F5344CB8AC3E}">
        <p14:creationId xmlns:p14="http://schemas.microsoft.com/office/powerpoint/2010/main" val="4218573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BFD29-F084-41F7-BA69-8B3709E6A932}"/>
              </a:ext>
            </a:extLst>
          </p:cNvPr>
          <p:cNvSpPr>
            <a:spLocks noGrp="1"/>
          </p:cNvSpPr>
          <p:nvPr>
            <p:ph type="title"/>
          </p:nvPr>
        </p:nvSpPr>
        <p:spPr/>
        <p:txBody>
          <a:bodyPr/>
          <a:lstStyle/>
          <a:p>
            <a:r>
              <a:rPr lang="en-US" dirty="0"/>
              <a:t> UNIVERSAL PRECAUTIONS </a:t>
            </a:r>
          </a:p>
        </p:txBody>
      </p:sp>
      <p:sp>
        <p:nvSpPr>
          <p:cNvPr id="3" name="Content Placeholder 2">
            <a:extLst>
              <a:ext uri="{FF2B5EF4-FFF2-40B4-BE49-F238E27FC236}">
                <a16:creationId xmlns:a16="http://schemas.microsoft.com/office/drawing/2014/main" id="{08176645-42EE-484B-B040-1D0A54B50D27}"/>
              </a:ext>
            </a:extLst>
          </p:cNvPr>
          <p:cNvSpPr>
            <a:spLocks noGrp="1"/>
          </p:cNvSpPr>
          <p:nvPr>
            <p:ph idx="1"/>
          </p:nvPr>
        </p:nvSpPr>
        <p:spPr/>
        <p:txBody>
          <a:bodyPr>
            <a:normAutofit fontScale="92500" lnSpcReduction="20000"/>
          </a:bodyPr>
          <a:lstStyle/>
          <a:p>
            <a:r>
              <a:rPr lang="en-US" dirty="0"/>
              <a:t>Follow safety techniques and good hygiene habits to stop the spread of germs and infections. </a:t>
            </a:r>
          </a:p>
          <a:p>
            <a:r>
              <a:rPr lang="en-US" dirty="0"/>
              <a:t>Guidelines to prevent the spread of infection and disease include: </a:t>
            </a:r>
          </a:p>
          <a:p>
            <a:r>
              <a:rPr lang="en-US" dirty="0"/>
              <a:t> Do not touch a person’s body fluids</a:t>
            </a:r>
          </a:p>
          <a:p>
            <a:r>
              <a:rPr lang="en-US" dirty="0"/>
              <a:t> Maintain a safe and clean work environment </a:t>
            </a:r>
          </a:p>
          <a:p>
            <a:r>
              <a:rPr lang="en-US" dirty="0"/>
              <a:t> Put waste in the right place</a:t>
            </a:r>
          </a:p>
          <a:p>
            <a:r>
              <a:rPr lang="en-US" dirty="0"/>
              <a:t> Use standard precautions and protective equipment to prevent spreading blood-borne pathogens (Germs spread from blood are called blood-borne pathogens) </a:t>
            </a:r>
          </a:p>
          <a:p>
            <a:r>
              <a:rPr lang="en-US" dirty="0"/>
              <a:t> Wash hands frequently and correctly </a:t>
            </a:r>
          </a:p>
          <a:p>
            <a:r>
              <a:rPr lang="en-US" dirty="0"/>
              <a:t> Wear gloves, apron or mask as needed </a:t>
            </a:r>
          </a:p>
        </p:txBody>
      </p:sp>
    </p:spTree>
    <p:extLst>
      <p:ext uri="{BB962C8B-B14F-4D97-AF65-F5344CB8AC3E}">
        <p14:creationId xmlns:p14="http://schemas.microsoft.com/office/powerpoint/2010/main" val="487601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12176E-FB99-4E5E-83DE-C4B048CE13DF}"/>
              </a:ext>
            </a:extLst>
          </p:cNvPr>
          <p:cNvSpPr/>
          <p:nvPr/>
        </p:nvSpPr>
        <p:spPr>
          <a:xfrm>
            <a:off x="259882" y="-86627"/>
            <a:ext cx="11020926" cy="6617196"/>
          </a:xfrm>
          <a:prstGeom prst="rect">
            <a:avLst/>
          </a:prstGeom>
        </p:spPr>
        <p:txBody>
          <a:bodyPr wrap="square">
            <a:spAutoFit/>
          </a:bodyPr>
          <a:lstStyle/>
          <a:p>
            <a:r>
              <a:rPr lang="en-US" sz="4400" dirty="0"/>
              <a:t>                                    Oxygen</a:t>
            </a:r>
          </a:p>
          <a:p>
            <a:endParaRPr lang="en-US" sz="4400" dirty="0"/>
          </a:p>
          <a:p>
            <a:r>
              <a:rPr lang="en-US" dirty="0"/>
              <a:t> </a:t>
            </a:r>
            <a:r>
              <a:rPr lang="en-US" sz="2400" dirty="0"/>
              <a:t>• There should be no smoking, open flame or heat source close to the oxygen. </a:t>
            </a:r>
          </a:p>
          <a:p>
            <a:endParaRPr lang="en-US" sz="2400" dirty="0"/>
          </a:p>
          <a:p>
            <a:r>
              <a:rPr lang="en-US" sz="2400" dirty="0"/>
              <a:t>This will increase the risk of a fire. </a:t>
            </a:r>
          </a:p>
          <a:p>
            <a:endParaRPr lang="en-US" sz="2400" dirty="0"/>
          </a:p>
          <a:p>
            <a:r>
              <a:rPr lang="en-US" sz="2400" dirty="0"/>
              <a:t>• Keep oxygen away from heaters, radiators, and hot sun. </a:t>
            </a:r>
          </a:p>
          <a:p>
            <a:endParaRPr lang="en-US" sz="2400" dirty="0"/>
          </a:p>
          <a:p>
            <a:r>
              <a:rPr lang="en-US" sz="2400" dirty="0"/>
              <a:t>• Never let oil, grease, or highly flammable material to touch or get on oxygen cylinders </a:t>
            </a:r>
          </a:p>
          <a:p>
            <a:endParaRPr lang="en-US" sz="2400" dirty="0"/>
          </a:p>
          <a:p>
            <a:r>
              <a:rPr lang="en-US" sz="2400" dirty="0"/>
              <a:t>• Never put anything over an oxygen gas tank. </a:t>
            </a:r>
          </a:p>
          <a:p>
            <a:r>
              <a:rPr lang="en-US" sz="2400" dirty="0"/>
              <a:t> </a:t>
            </a:r>
          </a:p>
          <a:p>
            <a:r>
              <a:rPr lang="en-US" sz="2400" dirty="0"/>
              <a:t>Immediately report to your supervisor and the Care Manager if the client is smoking around the oxygen. </a:t>
            </a:r>
          </a:p>
          <a:p>
            <a:endParaRPr lang="en-US" sz="2400" dirty="0"/>
          </a:p>
          <a:p>
            <a:r>
              <a:rPr lang="en-US" sz="2400" dirty="0"/>
              <a:t> Smoking near oxygen places both the client and the caregiver in danger. </a:t>
            </a:r>
          </a:p>
        </p:txBody>
      </p:sp>
    </p:spTree>
    <p:extLst>
      <p:ext uri="{BB962C8B-B14F-4D97-AF65-F5344CB8AC3E}">
        <p14:creationId xmlns:p14="http://schemas.microsoft.com/office/powerpoint/2010/main" val="9155825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7E07A7-2B74-4685-88AE-D6175704BA81}"/>
              </a:ext>
            </a:extLst>
          </p:cNvPr>
          <p:cNvSpPr/>
          <p:nvPr/>
        </p:nvSpPr>
        <p:spPr>
          <a:xfrm>
            <a:off x="4649129" y="3244334"/>
            <a:ext cx="2893741" cy="369332"/>
          </a:xfrm>
          <a:prstGeom prst="rect">
            <a:avLst/>
          </a:prstGeom>
        </p:spPr>
        <p:txBody>
          <a:bodyPr wrap="none">
            <a:spAutoFit/>
          </a:bodyPr>
          <a:lstStyle/>
          <a:p>
            <a:r>
              <a:rPr lang="en-US" dirty="0">
                <a:solidFill>
                  <a:srgbClr val="FFFFFF"/>
                </a:solidFill>
                <a:latin typeface="&amp;quot"/>
                <a:hlinkClick r:id="rId2"/>
              </a:rPr>
              <a:t>https://youtu.be/E-teitIZQsU</a:t>
            </a:r>
            <a:endParaRPr lang="en-US" dirty="0"/>
          </a:p>
        </p:txBody>
      </p:sp>
    </p:spTree>
    <p:extLst>
      <p:ext uri="{BB962C8B-B14F-4D97-AF65-F5344CB8AC3E}">
        <p14:creationId xmlns:p14="http://schemas.microsoft.com/office/powerpoint/2010/main" val="13223094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540054-523A-4565-90FD-8E2750565422}"/>
              </a:ext>
            </a:extLst>
          </p:cNvPr>
          <p:cNvSpPr/>
          <p:nvPr/>
        </p:nvSpPr>
        <p:spPr>
          <a:xfrm>
            <a:off x="1" y="3244334"/>
            <a:ext cx="15038706" cy="646331"/>
          </a:xfrm>
          <a:prstGeom prst="rect">
            <a:avLst/>
          </a:prstGeom>
        </p:spPr>
        <p:txBody>
          <a:bodyPr wrap="square">
            <a:spAutoFit/>
          </a:bodyPr>
          <a:lstStyle/>
          <a:p>
            <a:r>
              <a:rPr lang="en-US" dirty="0"/>
              <a:t> </a:t>
            </a:r>
            <a:r>
              <a:rPr lang="en-US" sz="3600" dirty="0"/>
              <a:t>REPORTING ABUSE, NEGLECT, EXPLOITATION, ABANDONMENT </a:t>
            </a:r>
          </a:p>
        </p:txBody>
      </p:sp>
    </p:spTree>
    <p:extLst>
      <p:ext uri="{BB962C8B-B14F-4D97-AF65-F5344CB8AC3E}">
        <p14:creationId xmlns:p14="http://schemas.microsoft.com/office/powerpoint/2010/main" val="110696906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CBD1D8-F02A-4F57-9F94-23BEA481FE8C}"/>
              </a:ext>
            </a:extLst>
          </p:cNvPr>
          <p:cNvSpPr/>
          <p:nvPr/>
        </p:nvSpPr>
        <p:spPr>
          <a:xfrm>
            <a:off x="1780674" y="1511166"/>
            <a:ext cx="7363326" cy="4031873"/>
          </a:xfrm>
          <a:prstGeom prst="rect">
            <a:avLst/>
          </a:prstGeom>
        </p:spPr>
        <p:txBody>
          <a:bodyPr wrap="square">
            <a:spAutoFit/>
          </a:bodyPr>
          <a:lstStyle/>
          <a:p>
            <a:r>
              <a:rPr lang="en-US" sz="4400" dirty="0"/>
              <a:t>Toll-Free Elder Abuse Referral Line In State: 1-888-385-4225 After Hours Elder Abuse Emergencies In State: Call Infoline at 211 </a:t>
            </a:r>
          </a:p>
          <a:p>
            <a:r>
              <a:rPr lang="en-US" dirty="0"/>
              <a:t> </a:t>
            </a:r>
          </a:p>
          <a:p>
            <a:r>
              <a:rPr lang="en-US" dirty="0"/>
              <a:t> </a:t>
            </a:r>
          </a:p>
        </p:txBody>
      </p:sp>
    </p:spTree>
    <p:extLst>
      <p:ext uri="{BB962C8B-B14F-4D97-AF65-F5344CB8AC3E}">
        <p14:creationId xmlns:p14="http://schemas.microsoft.com/office/powerpoint/2010/main" val="7811585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02DB37-7735-4A1A-B2CA-177DD6C199E4}"/>
              </a:ext>
            </a:extLst>
          </p:cNvPr>
          <p:cNvSpPr/>
          <p:nvPr/>
        </p:nvSpPr>
        <p:spPr>
          <a:xfrm>
            <a:off x="481263" y="1997839"/>
            <a:ext cx="11049802" cy="2677656"/>
          </a:xfrm>
          <a:prstGeom prst="rect">
            <a:avLst/>
          </a:prstGeom>
        </p:spPr>
        <p:txBody>
          <a:bodyPr wrap="square">
            <a:spAutoFit/>
          </a:bodyPr>
          <a:lstStyle/>
          <a:p>
            <a:r>
              <a:rPr lang="en-US" sz="2400" dirty="0"/>
              <a:t>As a PCA you are a mandated reporter of any abuse, neglect by another person, self neglect or exploitation you observe toward your client. A mandated reporter is a person who is required to make a report if there is a reason to believe that the client has been a victim of abuse, neglect, exploitation or abandonment. You must contact your supervisor and the care manager at the Access Agency if you observe the client being mistreated by another caregiver, family member, friend or other person. Contact your supervisor if you suspect abuse, neglect, self neglect, exploitation or abandonment.</a:t>
            </a:r>
          </a:p>
        </p:txBody>
      </p:sp>
    </p:spTree>
    <p:extLst>
      <p:ext uri="{BB962C8B-B14F-4D97-AF65-F5344CB8AC3E}">
        <p14:creationId xmlns:p14="http://schemas.microsoft.com/office/powerpoint/2010/main" val="364853737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4E2A1-91F4-4B27-9D13-DA0464431CFA}"/>
              </a:ext>
            </a:extLst>
          </p:cNvPr>
          <p:cNvSpPr/>
          <p:nvPr/>
        </p:nvSpPr>
        <p:spPr>
          <a:xfrm>
            <a:off x="1145406" y="1068404"/>
            <a:ext cx="9981398" cy="2246769"/>
          </a:xfrm>
          <a:prstGeom prst="rect">
            <a:avLst/>
          </a:prstGeom>
        </p:spPr>
        <p:txBody>
          <a:bodyPr wrap="square">
            <a:spAutoFit/>
          </a:bodyPr>
          <a:lstStyle/>
          <a:p>
            <a:r>
              <a:rPr lang="en-US" sz="2800" dirty="0"/>
              <a:t>Abuse is when another person injures, intimidates or punishes the client resulting physical harm, pain or mental anguish. Abuse can include sexual assault, physical assault and verbal abuse.  The client should never be restrained or confined to a chair, room or other location. </a:t>
            </a:r>
          </a:p>
        </p:txBody>
      </p:sp>
    </p:spTree>
    <p:extLst>
      <p:ext uri="{BB962C8B-B14F-4D97-AF65-F5344CB8AC3E}">
        <p14:creationId xmlns:p14="http://schemas.microsoft.com/office/powerpoint/2010/main" val="219428863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89BD276-FD84-4042-A56B-618650D2ABD1}"/>
              </a:ext>
            </a:extLst>
          </p:cNvPr>
          <p:cNvSpPr/>
          <p:nvPr/>
        </p:nvSpPr>
        <p:spPr>
          <a:xfrm>
            <a:off x="702644" y="962525"/>
            <a:ext cx="10530038" cy="3385542"/>
          </a:xfrm>
          <a:prstGeom prst="rect">
            <a:avLst/>
          </a:prstGeom>
        </p:spPr>
        <p:txBody>
          <a:bodyPr wrap="square">
            <a:spAutoFit/>
          </a:bodyPr>
          <a:lstStyle/>
          <a:p>
            <a:r>
              <a:rPr lang="en-US" sz="2800" dirty="0"/>
              <a:t>Neglect means that care is not being given by family or others who are supposed to care for the client when other help is not in the home. It can mean that the client refuses necessary services which may create a risk to the client’s health or safety.  You should report any home environment without heat, hot water, electricity or that may create a threat to life, health or safety such as lack of repairs, heat, hot water, electricity, or unsanitary or toxic conditions. </a:t>
            </a:r>
          </a:p>
          <a:p>
            <a:r>
              <a:rPr lang="en-US" dirty="0"/>
              <a:t> </a:t>
            </a:r>
          </a:p>
        </p:txBody>
      </p:sp>
    </p:spTree>
    <p:extLst>
      <p:ext uri="{BB962C8B-B14F-4D97-AF65-F5344CB8AC3E}">
        <p14:creationId xmlns:p14="http://schemas.microsoft.com/office/powerpoint/2010/main" val="147224389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1E161E-DA44-4221-B7DF-715AD29A7CB7}"/>
              </a:ext>
            </a:extLst>
          </p:cNvPr>
          <p:cNvSpPr/>
          <p:nvPr/>
        </p:nvSpPr>
        <p:spPr>
          <a:xfrm>
            <a:off x="847023" y="1193533"/>
            <a:ext cx="10491537" cy="1815882"/>
          </a:xfrm>
          <a:prstGeom prst="rect">
            <a:avLst/>
          </a:prstGeom>
        </p:spPr>
        <p:txBody>
          <a:bodyPr wrap="square">
            <a:spAutoFit/>
          </a:bodyPr>
          <a:lstStyle/>
          <a:p>
            <a:r>
              <a:rPr lang="en-US" sz="2800" dirty="0"/>
              <a:t>Self-neglect is when an individual neglects to take care of their basic needs, such as bathing, dressing, wearing clean clothing, eating, drinking, not going to the doctor when she/he is sick, or not taking medications. </a:t>
            </a:r>
          </a:p>
        </p:txBody>
      </p:sp>
    </p:spTree>
    <p:extLst>
      <p:ext uri="{BB962C8B-B14F-4D97-AF65-F5344CB8AC3E}">
        <p14:creationId xmlns:p14="http://schemas.microsoft.com/office/powerpoint/2010/main" val="261955416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BFF1E5-3112-4079-97BB-D317A5A2264D}"/>
              </a:ext>
            </a:extLst>
          </p:cNvPr>
          <p:cNvSpPr/>
          <p:nvPr/>
        </p:nvSpPr>
        <p:spPr>
          <a:xfrm>
            <a:off x="731521" y="875899"/>
            <a:ext cx="10761044" cy="3108543"/>
          </a:xfrm>
          <a:prstGeom prst="rect">
            <a:avLst/>
          </a:prstGeom>
        </p:spPr>
        <p:txBody>
          <a:bodyPr wrap="square">
            <a:spAutoFit/>
          </a:bodyPr>
          <a:lstStyle/>
          <a:p>
            <a:r>
              <a:rPr lang="en-US" sz="2800" dirty="0"/>
              <a:t>Exploitation is taking a client’s property without permission, the deliberate misplacement of client’s property or use of a client’s belongings or money without the client’s consent; deliberate damage, destruction, theft, misplacement or use of a client’s belongings or money without the client’s consent, including taking the client’s medications. The client’s money must be used on items the client needs such as food or medication.</a:t>
            </a:r>
          </a:p>
        </p:txBody>
      </p:sp>
    </p:spTree>
    <p:extLst>
      <p:ext uri="{BB962C8B-B14F-4D97-AF65-F5344CB8AC3E}">
        <p14:creationId xmlns:p14="http://schemas.microsoft.com/office/powerpoint/2010/main" val="423064061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384245-A518-4805-9106-EEA13A2E7C79}"/>
              </a:ext>
            </a:extLst>
          </p:cNvPr>
          <p:cNvSpPr/>
          <p:nvPr/>
        </p:nvSpPr>
        <p:spPr>
          <a:xfrm>
            <a:off x="519764" y="1270535"/>
            <a:ext cx="11242308" cy="2677656"/>
          </a:xfrm>
          <a:prstGeom prst="rect">
            <a:avLst/>
          </a:prstGeom>
        </p:spPr>
        <p:txBody>
          <a:bodyPr wrap="square">
            <a:spAutoFit/>
          </a:bodyPr>
          <a:lstStyle/>
          <a:p>
            <a:r>
              <a:rPr lang="en-US" sz="2800" dirty="0"/>
              <a:t>Abandonment refers to the caregiver leaving an elderly person alone during a working shift or if the next caregiver does not show up for their shift and/or failing to perform personal care attendant duties. </a:t>
            </a:r>
          </a:p>
          <a:p>
            <a:r>
              <a:rPr lang="en-US" sz="2800" dirty="0"/>
              <a:t> </a:t>
            </a:r>
          </a:p>
          <a:p>
            <a:r>
              <a:rPr lang="en-US" sz="2800" dirty="0"/>
              <a:t>If you become aware of any of these situations, you must report it immediately to your supervisor and the client’s care manager. </a:t>
            </a:r>
          </a:p>
        </p:txBody>
      </p:sp>
    </p:spTree>
    <p:extLst>
      <p:ext uri="{BB962C8B-B14F-4D97-AF65-F5344CB8AC3E}">
        <p14:creationId xmlns:p14="http://schemas.microsoft.com/office/powerpoint/2010/main" val="1899031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4A000-689E-4D31-A6B6-0D2425250096}"/>
              </a:ext>
            </a:extLst>
          </p:cNvPr>
          <p:cNvSpPr>
            <a:spLocks noGrp="1"/>
          </p:cNvSpPr>
          <p:nvPr>
            <p:ph type="title"/>
          </p:nvPr>
        </p:nvSpPr>
        <p:spPr/>
        <p:txBody>
          <a:bodyPr/>
          <a:lstStyle/>
          <a:p>
            <a:r>
              <a:rPr lang="en-US" dirty="0"/>
              <a:t>Hand Washing </a:t>
            </a:r>
          </a:p>
        </p:txBody>
      </p:sp>
      <p:sp>
        <p:nvSpPr>
          <p:cNvPr id="3" name="Content Placeholder 2">
            <a:extLst>
              <a:ext uri="{FF2B5EF4-FFF2-40B4-BE49-F238E27FC236}">
                <a16:creationId xmlns:a16="http://schemas.microsoft.com/office/drawing/2014/main" id="{441B85A6-3AC4-407F-910D-179DD19B5F46}"/>
              </a:ext>
            </a:extLst>
          </p:cNvPr>
          <p:cNvSpPr>
            <a:spLocks noGrp="1"/>
          </p:cNvSpPr>
          <p:nvPr>
            <p:ph idx="1"/>
          </p:nvPr>
        </p:nvSpPr>
        <p:spPr/>
        <p:txBody>
          <a:bodyPr>
            <a:normAutofit/>
          </a:bodyPr>
          <a:lstStyle/>
          <a:p>
            <a:r>
              <a:rPr lang="en-US" dirty="0"/>
              <a:t>Frequent hand washing is an easy way to avoid getting sick and spreading illness. Know when to wash your hands and how to wash them. While you can never keep your hands germ free, you can limit the transfer of bacteria, viruses and other germs.  </a:t>
            </a:r>
          </a:p>
          <a:p>
            <a:endParaRPr lang="en-US" dirty="0"/>
          </a:p>
        </p:txBody>
      </p:sp>
    </p:spTree>
    <p:extLst>
      <p:ext uri="{BB962C8B-B14F-4D97-AF65-F5344CB8AC3E}">
        <p14:creationId xmlns:p14="http://schemas.microsoft.com/office/powerpoint/2010/main" val="19565264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2B54C74-30CF-4A14-9BB9-9F3369CCBEC0}"/>
              </a:ext>
            </a:extLst>
          </p:cNvPr>
          <p:cNvSpPr/>
          <p:nvPr/>
        </p:nvSpPr>
        <p:spPr>
          <a:xfrm>
            <a:off x="4555161" y="3244334"/>
            <a:ext cx="3081677" cy="369332"/>
          </a:xfrm>
          <a:prstGeom prst="rect">
            <a:avLst/>
          </a:prstGeom>
        </p:spPr>
        <p:txBody>
          <a:bodyPr wrap="none">
            <a:spAutoFit/>
          </a:bodyPr>
          <a:lstStyle/>
          <a:p>
            <a:r>
              <a:rPr lang="en-US" dirty="0">
                <a:solidFill>
                  <a:srgbClr val="FFFFFF"/>
                </a:solidFill>
                <a:latin typeface="&amp;quot"/>
                <a:hlinkClick r:id="rId2"/>
              </a:rPr>
              <a:t>https://youtu.be/W9ikKP5-s5A</a:t>
            </a:r>
            <a:endParaRPr lang="en-US" dirty="0"/>
          </a:p>
        </p:txBody>
      </p:sp>
    </p:spTree>
    <p:extLst>
      <p:ext uri="{BB962C8B-B14F-4D97-AF65-F5344CB8AC3E}">
        <p14:creationId xmlns:p14="http://schemas.microsoft.com/office/powerpoint/2010/main" val="354109627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6998F8-F03E-4CBC-BF33-3FF79EB176C4}"/>
              </a:ext>
            </a:extLst>
          </p:cNvPr>
          <p:cNvSpPr/>
          <p:nvPr/>
        </p:nvSpPr>
        <p:spPr>
          <a:xfrm>
            <a:off x="2464067" y="558266"/>
            <a:ext cx="8354347" cy="769441"/>
          </a:xfrm>
          <a:prstGeom prst="rect">
            <a:avLst/>
          </a:prstGeom>
        </p:spPr>
        <p:txBody>
          <a:bodyPr wrap="square">
            <a:spAutoFit/>
          </a:bodyPr>
          <a:lstStyle/>
          <a:p>
            <a:r>
              <a:rPr lang="en-US" dirty="0"/>
              <a:t>     </a:t>
            </a:r>
            <a:r>
              <a:rPr lang="en-US" sz="4400" dirty="0"/>
              <a:t>CAREGIVER BOUNDARIES</a:t>
            </a:r>
          </a:p>
        </p:txBody>
      </p:sp>
    </p:spTree>
    <p:extLst>
      <p:ext uri="{BB962C8B-B14F-4D97-AF65-F5344CB8AC3E}">
        <p14:creationId xmlns:p14="http://schemas.microsoft.com/office/powerpoint/2010/main" val="147609860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AF97F9-AC15-4B36-8104-9CD6925EA789}"/>
              </a:ext>
            </a:extLst>
          </p:cNvPr>
          <p:cNvSpPr/>
          <p:nvPr/>
        </p:nvSpPr>
        <p:spPr>
          <a:xfrm>
            <a:off x="539015" y="1366788"/>
            <a:ext cx="11357810" cy="3539430"/>
          </a:xfrm>
          <a:prstGeom prst="rect">
            <a:avLst/>
          </a:prstGeom>
        </p:spPr>
        <p:txBody>
          <a:bodyPr wrap="square">
            <a:spAutoFit/>
          </a:bodyPr>
          <a:lstStyle/>
          <a:p>
            <a:r>
              <a:rPr lang="en-US" sz="2800" dirty="0"/>
              <a:t>Boundaries are guidelines, or limits, that a personal care attendant sets with the client regarding acceptable behaviors or tasks.</a:t>
            </a:r>
          </a:p>
          <a:p>
            <a:endParaRPr lang="en-US" sz="2800" dirty="0"/>
          </a:p>
          <a:p>
            <a:r>
              <a:rPr lang="en-US" sz="2800" dirty="0"/>
              <a:t> It includes both the personal care attendant and the client understanding the expectations.</a:t>
            </a:r>
          </a:p>
          <a:p>
            <a:endParaRPr lang="en-US" sz="2800" dirty="0"/>
          </a:p>
          <a:p>
            <a:r>
              <a:rPr lang="en-US" sz="2800" dirty="0"/>
              <a:t> Clear limits promote safe connections between caregivers and clients such as being with the client, not becoming the client; being friendly, not friends</a:t>
            </a:r>
          </a:p>
        </p:txBody>
      </p:sp>
    </p:spTree>
    <p:extLst>
      <p:ext uri="{BB962C8B-B14F-4D97-AF65-F5344CB8AC3E}">
        <p14:creationId xmlns:p14="http://schemas.microsoft.com/office/powerpoint/2010/main" val="273751794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B58BBCF-3C60-4349-8D57-7CE46F59B542}"/>
              </a:ext>
            </a:extLst>
          </p:cNvPr>
          <p:cNvSpPr/>
          <p:nvPr/>
        </p:nvSpPr>
        <p:spPr>
          <a:xfrm>
            <a:off x="3205212" y="1116531"/>
            <a:ext cx="5938787" cy="1446550"/>
          </a:xfrm>
          <a:prstGeom prst="rect">
            <a:avLst/>
          </a:prstGeom>
        </p:spPr>
        <p:txBody>
          <a:bodyPr wrap="square">
            <a:spAutoFit/>
          </a:bodyPr>
          <a:lstStyle/>
          <a:p>
            <a:endParaRPr lang="en-US" sz="4400" dirty="0"/>
          </a:p>
          <a:p>
            <a:r>
              <a:rPr lang="en-US" sz="4400" dirty="0"/>
              <a:t> Types of Boundaries</a:t>
            </a:r>
          </a:p>
        </p:txBody>
      </p:sp>
    </p:spTree>
    <p:extLst>
      <p:ext uri="{BB962C8B-B14F-4D97-AF65-F5344CB8AC3E}">
        <p14:creationId xmlns:p14="http://schemas.microsoft.com/office/powerpoint/2010/main" val="144898144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587446-2A09-4A10-90FF-A93248E51AB4}"/>
              </a:ext>
            </a:extLst>
          </p:cNvPr>
          <p:cNvSpPr/>
          <p:nvPr/>
        </p:nvSpPr>
        <p:spPr>
          <a:xfrm>
            <a:off x="298175" y="506897"/>
            <a:ext cx="11519452" cy="2954655"/>
          </a:xfrm>
          <a:prstGeom prst="rect">
            <a:avLst/>
          </a:prstGeom>
        </p:spPr>
        <p:txBody>
          <a:bodyPr wrap="square">
            <a:spAutoFit/>
          </a:bodyPr>
          <a:lstStyle/>
          <a:p>
            <a:r>
              <a:rPr lang="en-US" sz="2400" dirty="0"/>
              <a:t>Boundaries are guidelines, or limits, that a personal care attendant sets with the client regarding acceptable behaviors or tasks.</a:t>
            </a:r>
          </a:p>
          <a:p>
            <a:endParaRPr lang="en-US" sz="2400" dirty="0"/>
          </a:p>
          <a:p>
            <a:r>
              <a:rPr lang="en-US" sz="2400" dirty="0"/>
              <a:t> It includes both the personal care attendant and the client understanding the expectations.  </a:t>
            </a:r>
          </a:p>
          <a:p>
            <a:r>
              <a:rPr lang="en-US" sz="2400" dirty="0"/>
              <a:t> </a:t>
            </a:r>
          </a:p>
          <a:p>
            <a:r>
              <a:rPr lang="en-US" sz="2400" dirty="0"/>
              <a:t>Clear limits promote safe connections between caregivers and clients such as being with the client, not becoming the client; being friendly, not friends. </a:t>
            </a:r>
          </a:p>
          <a:p>
            <a:r>
              <a:rPr lang="en-US" dirty="0"/>
              <a:t> </a:t>
            </a:r>
          </a:p>
        </p:txBody>
      </p:sp>
    </p:spTree>
    <p:extLst>
      <p:ext uri="{BB962C8B-B14F-4D97-AF65-F5344CB8AC3E}">
        <p14:creationId xmlns:p14="http://schemas.microsoft.com/office/powerpoint/2010/main" val="312888398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57F3B1-C0DB-4F07-A3B8-6DA0C9642C3D}"/>
              </a:ext>
            </a:extLst>
          </p:cNvPr>
          <p:cNvSpPr/>
          <p:nvPr/>
        </p:nvSpPr>
        <p:spPr>
          <a:xfrm>
            <a:off x="914400" y="288235"/>
            <a:ext cx="10744200" cy="5847755"/>
          </a:xfrm>
          <a:prstGeom prst="rect">
            <a:avLst/>
          </a:prstGeom>
        </p:spPr>
        <p:txBody>
          <a:bodyPr wrap="square">
            <a:spAutoFit/>
          </a:bodyPr>
          <a:lstStyle/>
          <a:p>
            <a:pPr algn="ctr"/>
            <a:r>
              <a:rPr lang="en-US" sz="4400" dirty="0"/>
              <a:t>Types of Boundaries</a:t>
            </a:r>
          </a:p>
          <a:p>
            <a:endParaRPr lang="en-US" dirty="0"/>
          </a:p>
          <a:p>
            <a:r>
              <a:rPr lang="en-US" sz="2400" dirty="0"/>
              <a:t> • </a:t>
            </a:r>
            <a:r>
              <a:rPr lang="en-US" sz="2400" b="1" dirty="0"/>
              <a:t>Role Boundaries  -</a:t>
            </a:r>
            <a:r>
              <a:rPr lang="en-US" sz="2400" dirty="0"/>
              <a:t> The PCA is in the client’s home as an employee. </a:t>
            </a:r>
          </a:p>
          <a:p>
            <a:endParaRPr lang="en-US" sz="2400" dirty="0"/>
          </a:p>
          <a:p>
            <a:r>
              <a:rPr lang="en-US" sz="2400" dirty="0"/>
              <a:t>• </a:t>
            </a:r>
            <a:r>
              <a:rPr lang="en-US" sz="2400" b="1" dirty="0"/>
              <a:t>Social Boundaries </a:t>
            </a:r>
            <a:r>
              <a:rPr lang="en-US" sz="2400" dirty="0"/>
              <a:t>- Talking to and spending time with the client only occurs during     work hours. </a:t>
            </a:r>
          </a:p>
          <a:p>
            <a:endParaRPr lang="en-US" sz="2400" dirty="0"/>
          </a:p>
          <a:p>
            <a:r>
              <a:rPr lang="en-US" sz="2400" dirty="0"/>
              <a:t>• </a:t>
            </a:r>
            <a:r>
              <a:rPr lang="en-US" sz="2400" b="1" dirty="0"/>
              <a:t>Time Boundaries  -</a:t>
            </a:r>
            <a:r>
              <a:rPr lang="en-US" sz="2400" dirty="0"/>
              <a:t> PCAs arrive on time for their shift and leave at the scheduled time. </a:t>
            </a:r>
          </a:p>
          <a:p>
            <a:endParaRPr lang="en-US" sz="2400" dirty="0"/>
          </a:p>
          <a:p>
            <a:r>
              <a:rPr lang="en-US" sz="2400" dirty="0"/>
              <a:t>• </a:t>
            </a:r>
            <a:r>
              <a:rPr lang="en-US" sz="2400" b="1" dirty="0"/>
              <a:t>Gift/Services -</a:t>
            </a:r>
            <a:r>
              <a:rPr lang="en-US" sz="2400" dirty="0"/>
              <a:t> The caregiver/client relationship should not include giving each other gifts or other services outside of the caregiving role. </a:t>
            </a:r>
          </a:p>
          <a:p>
            <a:endParaRPr lang="en-US" sz="2400" dirty="0"/>
          </a:p>
          <a:p>
            <a:r>
              <a:rPr lang="en-US" sz="2400" dirty="0"/>
              <a:t>• </a:t>
            </a:r>
            <a:r>
              <a:rPr lang="en-US" sz="2400" b="1" dirty="0"/>
              <a:t>Self-Disclosure</a:t>
            </a:r>
            <a:r>
              <a:rPr lang="en-US" sz="2400" dirty="0"/>
              <a:t> - PCAs should use caution when sharing personal information with the client. Some information may be upsetting to the client. </a:t>
            </a:r>
          </a:p>
        </p:txBody>
      </p:sp>
    </p:spTree>
    <p:extLst>
      <p:ext uri="{BB962C8B-B14F-4D97-AF65-F5344CB8AC3E}">
        <p14:creationId xmlns:p14="http://schemas.microsoft.com/office/powerpoint/2010/main" val="424520519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C0342F-3674-48A7-A7A5-9895ADD1437F}"/>
              </a:ext>
            </a:extLst>
          </p:cNvPr>
          <p:cNvSpPr/>
          <p:nvPr/>
        </p:nvSpPr>
        <p:spPr>
          <a:xfrm>
            <a:off x="258417" y="427384"/>
            <a:ext cx="11668539" cy="6186309"/>
          </a:xfrm>
          <a:prstGeom prst="rect">
            <a:avLst/>
          </a:prstGeom>
        </p:spPr>
        <p:txBody>
          <a:bodyPr wrap="square">
            <a:spAutoFit/>
          </a:bodyPr>
          <a:lstStyle/>
          <a:p>
            <a:pPr algn="ctr"/>
            <a:r>
              <a:rPr lang="en-US" sz="4400" dirty="0"/>
              <a:t>Types of Boundaries</a:t>
            </a:r>
          </a:p>
          <a:p>
            <a:pPr algn="ctr"/>
            <a:endParaRPr lang="en-US" sz="4400" dirty="0"/>
          </a:p>
          <a:p>
            <a:r>
              <a:rPr lang="en-US" sz="2800" dirty="0"/>
              <a:t>• </a:t>
            </a:r>
            <a:r>
              <a:rPr lang="en-US" sz="2800" b="1" dirty="0"/>
              <a:t>Financial Boundaries </a:t>
            </a:r>
            <a:r>
              <a:rPr lang="en-US" sz="2800" dirty="0"/>
              <a:t>- The PCA’s duties do not include financial responsibilities. </a:t>
            </a:r>
          </a:p>
          <a:p>
            <a:endParaRPr lang="en-US" sz="2800" dirty="0"/>
          </a:p>
          <a:p>
            <a:r>
              <a:rPr lang="en-US" sz="2800" dirty="0"/>
              <a:t> To avoid misunderstandings, exactly who will pay and how needed items will be paid for should be clear from the beginning. </a:t>
            </a:r>
          </a:p>
          <a:p>
            <a:endParaRPr lang="en-US" sz="2800" dirty="0"/>
          </a:p>
          <a:p>
            <a:r>
              <a:rPr lang="en-US" sz="2800" dirty="0"/>
              <a:t> If family members are involved, they should be buying food and other items the client needs. </a:t>
            </a:r>
          </a:p>
          <a:p>
            <a:endParaRPr lang="en-US" sz="2800" dirty="0"/>
          </a:p>
          <a:p>
            <a:r>
              <a:rPr lang="en-US" sz="2800" dirty="0"/>
              <a:t> The PCA should report to the care manager if asked to budget, pay bills or similar tasks</a:t>
            </a:r>
            <a:r>
              <a:rPr lang="en-US" sz="2400" dirty="0"/>
              <a:t>.   </a:t>
            </a:r>
            <a:r>
              <a:rPr lang="en-US" dirty="0"/>
              <a:t> </a:t>
            </a:r>
          </a:p>
        </p:txBody>
      </p:sp>
    </p:spTree>
    <p:extLst>
      <p:ext uri="{BB962C8B-B14F-4D97-AF65-F5344CB8AC3E}">
        <p14:creationId xmlns:p14="http://schemas.microsoft.com/office/powerpoint/2010/main" val="384325219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83EB28D-0AC9-4E15-8C65-16900C2C5F9B}"/>
              </a:ext>
            </a:extLst>
          </p:cNvPr>
          <p:cNvSpPr/>
          <p:nvPr/>
        </p:nvSpPr>
        <p:spPr>
          <a:xfrm>
            <a:off x="367748" y="0"/>
            <a:ext cx="11678478" cy="6494085"/>
          </a:xfrm>
          <a:prstGeom prst="rect">
            <a:avLst/>
          </a:prstGeom>
        </p:spPr>
        <p:txBody>
          <a:bodyPr wrap="square">
            <a:spAutoFit/>
          </a:bodyPr>
          <a:lstStyle/>
          <a:p>
            <a:r>
              <a:rPr lang="en-US" sz="4400" dirty="0"/>
              <a:t>                       Types of Boundaries</a:t>
            </a:r>
          </a:p>
          <a:p>
            <a:endParaRPr lang="en-US" dirty="0"/>
          </a:p>
          <a:p>
            <a:r>
              <a:rPr lang="en-US" sz="2800" dirty="0"/>
              <a:t>• </a:t>
            </a:r>
            <a:r>
              <a:rPr lang="en-US" sz="2800" b="1" dirty="0"/>
              <a:t>Social Media and Confidentiality </a:t>
            </a:r>
            <a:r>
              <a:rPr lang="en-US" sz="2800" dirty="0"/>
              <a:t>- Do not friend your clients or accept friend requests from your clients on Facebook or any other form of social media.    </a:t>
            </a:r>
          </a:p>
          <a:p>
            <a:endParaRPr lang="en-US" sz="2800" dirty="0"/>
          </a:p>
          <a:p>
            <a:r>
              <a:rPr lang="en-US" sz="2800" dirty="0"/>
              <a:t> You should never post pictures or videos of your client or their family members.  </a:t>
            </a:r>
          </a:p>
          <a:p>
            <a:endParaRPr lang="en-US" sz="2800" dirty="0"/>
          </a:p>
          <a:p>
            <a:r>
              <a:rPr lang="en-US" sz="2800" dirty="0"/>
              <a:t> Do not post negative comments or gossip about your clients.   </a:t>
            </a:r>
          </a:p>
          <a:p>
            <a:endParaRPr lang="en-US" sz="2800" dirty="0"/>
          </a:p>
          <a:p>
            <a:r>
              <a:rPr lang="en-US" sz="2800" dirty="0"/>
              <a:t> Do not post information about where your client lives, who their friends or relatives are or where they are.  </a:t>
            </a:r>
          </a:p>
          <a:p>
            <a:endParaRPr lang="en-US" sz="2800" dirty="0"/>
          </a:p>
          <a:p>
            <a:r>
              <a:rPr lang="en-US" sz="2800" dirty="0"/>
              <a:t> Posting this kind of information is a serious violation of client confidentiality. </a:t>
            </a:r>
          </a:p>
          <a:p>
            <a:r>
              <a:rPr lang="en-US" dirty="0"/>
              <a:t> </a:t>
            </a:r>
          </a:p>
        </p:txBody>
      </p:sp>
    </p:spTree>
    <p:extLst>
      <p:ext uri="{BB962C8B-B14F-4D97-AF65-F5344CB8AC3E}">
        <p14:creationId xmlns:p14="http://schemas.microsoft.com/office/powerpoint/2010/main" val="52706703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42BFEE-1CA5-4FC4-B8AE-79664B6A1339}"/>
              </a:ext>
            </a:extLst>
          </p:cNvPr>
          <p:cNvSpPr/>
          <p:nvPr/>
        </p:nvSpPr>
        <p:spPr>
          <a:xfrm>
            <a:off x="318052" y="129210"/>
            <a:ext cx="11569148" cy="5878532"/>
          </a:xfrm>
          <a:prstGeom prst="rect">
            <a:avLst/>
          </a:prstGeom>
        </p:spPr>
        <p:txBody>
          <a:bodyPr wrap="square">
            <a:spAutoFit/>
          </a:bodyPr>
          <a:lstStyle/>
          <a:p>
            <a:r>
              <a:rPr lang="en-US" sz="4400" b="1" dirty="0"/>
              <a:t>    Poor Boundaries and Crossing Boundaries</a:t>
            </a:r>
          </a:p>
          <a:p>
            <a:endParaRPr lang="en-US" sz="4400" b="1" dirty="0"/>
          </a:p>
          <a:p>
            <a:r>
              <a:rPr lang="en-US" sz="2400" b="1" dirty="0"/>
              <a:t> </a:t>
            </a:r>
            <a:r>
              <a:rPr lang="en-US" sz="2400" u="sng" dirty="0"/>
              <a:t>The following actions and behaviors must not happen between the caregiver and the client:</a:t>
            </a:r>
          </a:p>
          <a:p>
            <a:endParaRPr lang="en-US" sz="2400" u="sng" dirty="0"/>
          </a:p>
          <a:p>
            <a:r>
              <a:rPr lang="en-US" sz="2400" dirty="0"/>
              <a:t> • Relatives or friends should not drive you to the client’s house. The client’s address and phone number should not be given out to anyone. This violates the client’s privacy.  </a:t>
            </a:r>
          </a:p>
          <a:p>
            <a:endParaRPr lang="en-US" sz="2400" dirty="0"/>
          </a:p>
          <a:p>
            <a:r>
              <a:rPr lang="en-US" sz="2400" dirty="0"/>
              <a:t>• Relatives and friends should not deliver food to the client’s home or enter the client’s home.  </a:t>
            </a:r>
          </a:p>
          <a:p>
            <a:endParaRPr lang="en-US" sz="2400" dirty="0"/>
          </a:p>
          <a:p>
            <a:r>
              <a:rPr lang="en-US" sz="2400" dirty="0"/>
              <a:t>• Nicknames: calling a client “sweetie” or “honey” </a:t>
            </a:r>
          </a:p>
          <a:p>
            <a:endParaRPr lang="en-US" sz="2400" dirty="0"/>
          </a:p>
          <a:p>
            <a:r>
              <a:rPr lang="en-US" sz="2400" dirty="0"/>
              <a:t>• Too much touching.  Touching should only occur during caregiving duties such as bathing and dressing.</a:t>
            </a:r>
          </a:p>
        </p:txBody>
      </p:sp>
    </p:spTree>
    <p:extLst>
      <p:ext uri="{BB962C8B-B14F-4D97-AF65-F5344CB8AC3E}">
        <p14:creationId xmlns:p14="http://schemas.microsoft.com/office/powerpoint/2010/main" val="14835915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9B075A-FC00-4715-9E64-515655BC9C62}"/>
              </a:ext>
            </a:extLst>
          </p:cNvPr>
          <p:cNvSpPr/>
          <p:nvPr/>
        </p:nvSpPr>
        <p:spPr>
          <a:xfrm>
            <a:off x="606287" y="546652"/>
            <a:ext cx="11350487" cy="5201424"/>
          </a:xfrm>
          <a:prstGeom prst="rect">
            <a:avLst/>
          </a:prstGeom>
        </p:spPr>
        <p:txBody>
          <a:bodyPr wrap="square">
            <a:spAutoFit/>
          </a:bodyPr>
          <a:lstStyle/>
          <a:p>
            <a:r>
              <a:rPr lang="en-US" sz="4400" b="1" dirty="0"/>
              <a:t>       Poor Boundaries and Crossing Boundaries</a:t>
            </a:r>
          </a:p>
          <a:p>
            <a:endParaRPr lang="en-US" sz="2400" dirty="0"/>
          </a:p>
          <a:p>
            <a:r>
              <a:rPr lang="en-US" sz="2400" dirty="0"/>
              <a:t>• Do not tell jokes that could be offensive, make comments about a client’s race, ethnicity, religion or politics.</a:t>
            </a:r>
          </a:p>
          <a:p>
            <a:endParaRPr lang="en-US" sz="2400" dirty="0"/>
          </a:p>
          <a:p>
            <a:r>
              <a:rPr lang="en-US" sz="2400" dirty="0"/>
              <a:t> Caregivers’ opinions on religion, politics or sensitive subjects should be kept to themselves regardless whether they agree or disagree.  </a:t>
            </a:r>
          </a:p>
          <a:p>
            <a:endParaRPr lang="en-US" sz="2400" dirty="0"/>
          </a:p>
          <a:p>
            <a:r>
              <a:rPr lang="en-US" sz="2400" dirty="0"/>
              <a:t> • Do not use profane or vulgar language. </a:t>
            </a:r>
          </a:p>
          <a:p>
            <a:endParaRPr lang="en-US" sz="2400" dirty="0"/>
          </a:p>
          <a:p>
            <a:r>
              <a:rPr lang="en-US" sz="2400" dirty="0"/>
              <a:t>  • Do not loan or borrow money.  </a:t>
            </a:r>
          </a:p>
          <a:p>
            <a:endParaRPr lang="en-US" sz="2400" dirty="0"/>
          </a:p>
          <a:p>
            <a:r>
              <a:rPr lang="en-US" sz="2400" dirty="0"/>
              <a:t>• Gifts from the client and given to the client  -  Do not accept any expensive gifts. </a:t>
            </a:r>
          </a:p>
        </p:txBody>
      </p:sp>
    </p:spTree>
    <p:extLst>
      <p:ext uri="{BB962C8B-B14F-4D97-AF65-F5344CB8AC3E}">
        <p14:creationId xmlns:p14="http://schemas.microsoft.com/office/powerpoint/2010/main" val="6249894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25216</TotalTime>
  <Words>9550</Words>
  <Application>Microsoft Office PowerPoint</Application>
  <PresentationFormat>Widescreen</PresentationFormat>
  <Paragraphs>1137</Paragraphs>
  <Slides>159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159</vt:i4>
      </vt:variant>
    </vt:vector>
  </HeadingPairs>
  <TitlesOfParts>
    <vt:vector size="164" baseType="lpstr">
      <vt:lpstr>&amp;quot</vt:lpstr>
      <vt:lpstr>Arial</vt:lpstr>
      <vt:lpstr>Calibri</vt:lpstr>
      <vt:lpstr>Calibri Light</vt:lpstr>
      <vt:lpstr>Office Theme</vt:lpstr>
      <vt:lpstr>Standardized Training for       Personal Care Attendants </vt:lpstr>
      <vt:lpstr> UNIVERSAL PRECAUTIONS </vt:lpstr>
      <vt:lpstr>Hand Washing </vt:lpstr>
      <vt:lpstr>PowerPoint Presentation</vt:lpstr>
      <vt:lpstr>Protective Equipment   </vt:lpstr>
      <vt:lpstr>Appropriate use of gloves</vt:lpstr>
      <vt:lpstr>PowerPoint Presentation</vt:lpstr>
      <vt:lpstr> UNIVERSAL PRECAUTIONS </vt:lpstr>
      <vt:lpstr>Hand Washing </vt:lpstr>
      <vt:lpstr>PowerPoint Presentation</vt:lpstr>
      <vt:lpstr>Protective Equipment   </vt:lpstr>
      <vt:lpstr>Appropriate use of gloves</vt:lpstr>
      <vt:lpstr>PowerPoint Presentation</vt:lpstr>
      <vt:lpstr> UNIVERSAL PRECAUTIONS </vt:lpstr>
      <vt:lpstr>Hand Washing </vt:lpstr>
      <vt:lpstr>PowerPoint Presentation</vt:lpstr>
      <vt:lpstr>Protective Equipment   </vt:lpstr>
      <vt:lpstr>Appropriate use of gloves</vt:lpstr>
      <vt:lpstr>PowerPoint Presentation</vt:lpstr>
      <vt:lpstr>PowerPoint Presentation</vt:lpstr>
      <vt:lpstr>              COMMUNICATION SKILLS</vt:lpstr>
      <vt:lpstr>PowerPoint Presentation</vt:lpstr>
      <vt:lpstr>                                 Listening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Positioning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Procedures for a Shower</vt:lpstr>
      <vt:lpstr>                 Procedures for a Shower</vt:lpstr>
      <vt:lpstr>               Procedures for a Shower</vt:lpstr>
      <vt:lpstr>               Procedures for a Shower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Standardized Training for       Personal Care Attendants</dc:title>
  <dc:creator>Gerry Zarra</dc:creator>
  <cp:lastModifiedBy>Julia Astacio</cp:lastModifiedBy>
  <cp:revision>214</cp:revision>
  <cp:lastPrinted>2019-08-13T14:26:44Z</cp:lastPrinted>
  <dcterms:created xsi:type="dcterms:W3CDTF">2018-11-12T18:25:04Z</dcterms:created>
  <dcterms:modified xsi:type="dcterms:W3CDTF">2019-08-13T14:29:20Z</dcterms:modified>
</cp:coreProperties>
</file>