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6" autoAdjust="0"/>
    <p:restoredTop sz="94660"/>
  </p:normalViewPr>
  <p:slideViewPr>
    <p:cSldViewPr snapToGrid="0">
      <p:cViewPr varScale="1">
        <p:scale>
          <a:sx n="86" d="100"/>
          <a:sy n="86" d="100"/>
        </p:scale>
        <p:origin x="248" y="8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48307D-ED0C-4A5C-979F-0645AB101E9E}" type="datetimeFigureOut">
              <a:rPr lang="en-US"/>
              <a:t>9/27/21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A1500B-F297-4E23-AAA9-89DD66F26019}" type="slidenum">
              <a:rPr lang="en-US"/>
              <a:t>‹#›</a:t>
            </a:fld>
            <a:endParaRPr lang="en-US"/>
          </a:p>
        </p:txBody>
      </p:sp>
    </p:spTree>
    <p:extLst>
      <p:ext uri="{BB962C8B-B14F-4D97-AF65-F5344CB8AC3E}">
        <p14:creationId xmlns:p14="http://schemas.microsoft.com/office/powerpoint/2010/main" val="3452682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CA1500B-F297-4E23-AAA9-89DD66F26019}" type="slidenum">
              <a:rPr lang="en-US"/>
              <a:t>2</a:t>
            </a:fld>
            <a:endParaRPr lang="en-US"/>
          </a:p>
        </p:txBody>
      </p:sp>
    </p:spTree>
    <p:extLst>
      <p:ext uri="{BB962C8B-B14F-4D97-AF65-F5344CB8AC3E}">
        <p14:creationId xmlns:p14="http://schemas.microsoft.com/office/powerpoint/2010/main" val="51937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CA1500B-F297-4E23-AAA9-89DD66F26019}" type="slidenum">
              <a:rPr lang="en-US"/>
              <a:t>3</a:t>
            </a:fld>
            <a:endParaRPr lang="en-US"/>
          </a:p>
        </p:txBody>
      </p:sp>
    </p:spTree>
    <p:extLst>
      <p:ext uri="{BB962C8B-B14F-4D97-AF65-F5344CB8AC3E}">
        <p14:creationId xmlns:p14="http://schemas.microsoft.com/office/powerpoint/2010/main" val="1244070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CA1500B-F297-4E23-AAA9-89DD66F26019}" type="slidenum">
              <a:rPr lang="en-US"/>
              <a:t>4</a:t>
            </a:fld>
            <a:endParaRPr lang="en-US"/>
          </a:p>
        </p:txBody>
      </p:sp>
    </p:spTree>
    <p:extLst>
      <p:ext uri="{BB962C8B-B14F-4D97-AF65-F5344CB8AC3E}">
        <p14:creationId xmlns:p14="http://schemas.microsoft.com/office/powerpoint/2010/main" val="10128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CA1500B-F297-4E23-AAA9-89DD66F26019}" type="slidenum">
              <a:rPr lang="en-US"/>
              <a:t>5</a:t>
            </a:fld>
            <a:endParaRPr lang="en-US"/>
          </a:p>
        </p:txBody>
      </p:sp>
    </p:spTree>
    <p:extLst>
      <p:ext uri="{BB962C8B-B14F-4D97-AF65-F5344CB8AC3E}">
        <p14:creationId xmlns:p14="http://schemas.microsoft.com/office/powerpoint/2010/main" val="484067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CA1500B-F297-4E23-AAA9-89DD66F26019}" type="slidenum">
              <a:rPr lang="en-US"/>
              <a:t>6</a:t>
            </a:fld>
            <a:endParaRPr lang="en-US"/>
          </a:p>
        </p:txBody>
      </p:sp>
    </p:spTree>
    <p:extLst>
      <p:ext uri="{BB962C8B-B14F-4D97-AF65-F5344CB8AC3E}">
        <p14:creationId xmlns:p14="http://schemas.microsoft.com/office/powerpoint/2010/main" val="39676437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9/27/21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9/27/21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9/27/21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osha.gov/dsg/hospitals/documents/1.2_Factbook_508.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of.org/patients/fracturesfall-prevention/exercisesafe-movement/proper-body-alignmen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upmc.com/patients-visitors/education/rehab/Pages/bed-transfer-log-roll-method.asp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solidFill>
                  <a:srgbClr val="660000"/>
                </a:solidFill>
              </a:rPr>
              <a:t>Proper Patient Lifting Techniques</a:t>
            </a:r>
            <a:endParaRPr lang="en-US" dirty="0">
              <a:latin typeface="Gill Sans MT"/>
            </a:endParaRPr>
          </a:p>
        </p:txBody>
      </p:sp>
      <p:sp>
        <p:nvSpPr>
          <p:cNvPr id="3" name="Subtitle 2"/>
          <p:cNvSpPr>
            <a:spLocks noGrp="1"/>
          </p:cNvSpPr>
          <p:nvPr>
            <p:ph type="subTitle" idx="1"/>
          </p:nvPr>
        </p:nvSpPr>
        <p:spPr/>
        <p:txBody>
          <a:bodyPr vert="horz" lIns="91440" tIns="91440" rIns="91440" bIns="91440" rtlCol="0" anchor="t">
            <a:normAutofit/>
          </a:bodyPr>
          <a:lstStyle/>
          <a:p>
            <a:r>
              <a:rPr lang="en-US" dirty="0"/>
              <a:t>Prestige C&amp;H.</a:t>
            </a:r>
          </a:p>
        </p:txBody>
      </p:sp>
    </p:spTree>
    <p:extLst>
      <p:ext uri="{BB962C8B-B14F-4D97-AF65-F5344CB8AC3E}">
        <p14:creationId xmlns:p14="http://schemas.microsoft.com/office/powerpoint/2010/main" val="1286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 </a:t>
            </a:r>
          </a:p>
        </p:txBody>
      </p:sp>
      <p:sp>
        <p:nvSpPr>
          <p:cNvPr id="3" name="Content Placeholder 2"/>
          <p:cNvSpPr>
            <a:spLocks noGrp="1"/>
          </p:cNvSpPr>
          <p:nvPr>
            <p:ph idx="1"/>
          </p:nvPr>
        </p:nvSpPr>
        <p:spPr/>
        <p:txBody>
          <a:bodyPr>
            <a:normAutofit lnSpcReduction="10000"/>
          </a:bodyPr>
          <a:lstStyle/>
          <a:p>
            <a:r>
              <a:rPr lang="en-US" sz="2400" dirty="0">
                <a:solidFill>
                  <a:srgbClr val="454545"/>
                </a:solidFill>
                <a:latin typeface="Gill Sans MT" charset="0"/>
              </a:rPr>
              <a:t>When one considers the list of the most risk-prone professions, manufacturing, agriculture, and warehousing might come to mind. The truth is that without proper procedures and detailed, ongoing education, on-the-job injuries can be just as prevalent in the nursing field if not even more so. In fact, the </a:t>
            </a:r>
            <a:r>
              <a:rPr lang="en-US" sz="2400" dirty="0">
                <a:solidFill>
                  <a:srgbClr val="660000"/>
                </a:solidFill>
                <a:latin typeface="Gill Sans MT" charset="0"/>
                <a:hlinkClick r:id="rId3"/>
              </a:rPr>
              <a:t>Occupational Safety and Health Administration (OSHA)</a:t>
            </a:r>
            <a:r>
              <a:rPr lang="en-US" sz="2400" dirty="0">
                <a:solidFill>
                  <a:srgbClr val="454545"/>
                </a:solidFill>
                <a:latin typeface="Gill Sans MT" charset="0"/>
              </a:rPr>
              <a:t> states that in 2015, U.S. hospitals reported an average of 6.8 work-related illnesses and injuries per every 100 full-time employees, a rate almost double that of the majority of private industry businesses</a:t>
            </a:r>
            <a:r>
              <a:rPr lang="en-US" dirty="0">
                <a:solidFill>
                  <a:srgbClr val="454545"/>
                </a:solidFill>
                <a:latin typeface="Gill Sans MT" charset="0"/>
              </a:rPr>
              <a:t>.</a:t>
            </a:r>
            <a:endParaRPr lang="en-US" dirty="0">
              <a:latin typeface="Gill Sans MT" charset="0"/>
            </a:endParaRPr>
          </a:p>
        </p:txBody>
      </p:sp>
    </p:spTree>
    <p:extLst>
      <p:ext uri="{BB962C8B-B14F-4D97-AF65-F5344CB8AC3E}">
        <p14:creationId xmlns:p14="http://schemas.microsoft.com/office/powerpoint/2010/main" val="3442432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660000"/>
                </a:solidFill>
              </a:rPr>
              <a:t>GENERAL CONSIDERATIONS PRIOR TO ACTION:</a:t>
            </a:r>
            <a:br>
              <a:rPr lang="en-US" dirty="0"/>
            </a:br>
            <a:endParaRPr lang="en-US" dirty="0">
              <a:latin typeface="Gill Sans MT"/>
            </a:endParaRPr>
          </a:p>
        </p:txBody>
      </p:sp>
      <p:sp>
        <p:nvSpPr>
          <p:cNvPr id="3" name="Content Placeholder 2"/>
          <p:cNvSpPr>
            <a:spLocks noGrp="1"/>
          </p:cNvSpPr>
          <p:nvPr>
            <p:ph idx="1"/>
          </p:nvPr>
        </p:nvSpPr>
        <p:spPr>
          <a:xfrm>
            <a:off x="1450975" y="2016125"/>
            <a:ext cx="9604375" cy="4023872"/>
          </a:xfrm>
        </p:spPr>
        <p:txBody>
          <a:bodyPr>
            <a:normAutofit fontScale="92500" lnSpcReduction="20000"/>
          </a:bodyPr>
          <a:lstStyle/>
          <a:p>
            <a:r>
              <a:rPr lang="en-US" sz="2400" dirty="0">
                <a:solidFill>
                  <a:srgbClr val="454545"/>
                </a:solidFill>
                <a:latin typeface="Gill Sans MT" charset="0"/>
              </a:rPr>
              <a:t>Know the weight of your patient and consider the mode of transportation (gurney, stretcher, wheelchair).</a:t>
            </a:r>
            <a:endParaRPr lang="en-US" sz="2400" dirty="0">
              <a:latin typeface="Gill Sans MT" charset="0"/>
            </a:endParaRPr>
          </a:p>
          <a:p>
            <a:r>
              <a:rPr lang="en-US" sz="2400" dirty="0">
                <a:solidFill>
                  <a:srgbClr val="454545"/>
                </a:solidFill>
                <a:latin typeface="Gill Sans MT" charset="0"/>
              </a:rPr>
              <a:t>Know your own limitations and be realistic. If you cannot safely move the patient on your own, get help.</a:t>
            </a:r>
            <a:endParaRPr lang="en-US" sz="2400" dirty="0">
              <a:latin typeface="Gill Sans MT" charset="0"/>
            </a:endParaRPr>
          </a:p>
          <a:p>
            <a:r>
              <a:rPr lang="en-US" sz="2400" dirty="0">
                <a:solidFill>
                  <a:srgbClr val="454545"/>
                </a:solidFill>
                <a:latin typeface="Gill Sans MT" charset="0"/>
              </a:rPr>
              <a:t>Have a plan of action. Whether you're working alone or with a partner, know how you plan on moving the patient, what steps you'll be taking, and what you'll do if Plan A doesn't work.</a:t>
            </a:r>
            <a:endParaRPr lang="en-US" sz="2400" dirty="0">
              <a:latin typeface="Gill Sans MT" charset="0"/>
            </a:endParaRPr>
          </a:p>
          <a:p>
            <a:r>
              <a:rPr lang="en-US" sz="2400" dirty="0">
                <a:solidFill>
                  <a:srgbClr val="454545"/>
                </a:solidFill>
                <a:latin typeface="Gill Sans MT" charset="0"/>
              </a:rPr>
              <a:t>Communicate, both with your colleague and with the patient. When everyone is on the same page, injuries are minimized and all efforts are more efficient. Use verbal commands, and know when to stop.</a:t>
            </a:r>
            <a:endParaRPr lang="en-US" sz="2400" dirty="0">
              <a:latin typeface="Gill Sans MT" charset="0"/>
            </a:endParaRPr>
          </a:p>
          <a:p>
            <a:endParaRPr lang="en-US" dirty="0"/>
          </a:p>
        </p:txBody>
      </p:sp>
    </p:spTree>
    <p:extLst>
      <p:ext uri="{BB962C8B-B14F-4D97-AF65-F5344CB8AC3E}">
        <p14:creationId xmlns:p14="http://schemas.microsoft.com/office/powerpoint/2010/main" val="1713157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57200" indent="-457200" algn="ctr">
              <a:buFont typeface="Arial" panose="020B0604020202020204" pitchFamily="34" charset="0"/>
              <a:buChar char="•"/>
            </a:pPr>
            <a:r>
              <a:rPr lang="en-US" dirty="0">
                <a:solidFill>
                  <a:srgbClr val="660000"/>
                </a:solidFill>
              </a:rPr>
              <a:t>PROPER TECHNIQUE FOR GENERAL MOVEMENT</a:t>
            </a:r>
            <a:br>
              <a:rPr lang="en-US" dirty="0"/>
            </a:br>
            <a:r>
              <a:rPr lang="en-US" dirty="0">
                <a:solidFill>
                  <a:srgbClr val="660000"/>
                </a:solidFill>
                <a:latin typeface="Gill Sans MT" charset="0"/>
              </a:rPr>
              <a:t>BODY MECHANICS</a:t>
            </a:r>
            <a:endParaRPr lang="en-US" dirty="0">
              <a:latin typeface="Gill Sans MT" charset="0"/>
            </a:endParaRPr>
          </a:p>
        </p:txBody>
      </p:sp>
      <p:sp>
        <p:nvSpPr>
          <p:cNvPr id="3" name="Content Placeholder 2"/>
          <p:cNvSpPr>
            <a:spLocks noGrp="1"/>
          </p:cNvSpPr>
          <p:nvPr>
            <p:ph idx="1"/>
          </p:nvPr>
        </p:nvSpPr>
        <p:spPr>
          <a:xfrm>
            <a:off x="1401755" y="1786431"/>
            <a:ext cx="9604375" cy="4286379"/>
          </a:xfrm>
        </p:spPr>
        <p:txBody>
          <a:bodyPr>
            <a:normAutofit fontScale="85000" lnSpcReduction="20000"/>
          </a:bodyPr>
          <a:lstStyle/>
          <a:p>
            <a:r>
              <a:rPr lang="en-US" sz="2400" dirty="0">
                <a:solidFill>
                  <a:srgbClr val="454545"/>
                </a:solidFill>
                <a:latin typeface="Gill Sans MT" charset="0"/>
              </a:rPr>
              <a:t>Consider your </a:t>
            </a:r>
            <a:r>
              <a:rPr lang="en-US" sz="2400" dirty="0">
                <a:solidFill>
                  <a:srgbClr val="660000"/>
                </a:solidFill>
                <a:latin typeface="Gill Sans MT" charset="0"/>
                <a:hlinkClick r:id="rId3"/>
              </a:rPr>
              <a:t>alignment</a:t>
            </a:r>
            <a:r>
              <a:rPr lang="en-US" sz="2400" dirty="0">
                <a:solidFill>
                  <a:srgbClr val="454545"/>
                </a:solidFill>
                <a:latin typeface="Gill Sans MT" charset="0"/>
              </a:rPr>
              <a:t>. By keeping your head and neck aligned with your spine you minimize the risk for sprains and strains.</a:t>
            </a:r>
            <a:endParaRPr lang="en-US" sz="2400" dirty="0">
              <a:latin typeface="Gill Sans MT" charset="0"/>
            </a:endParaRPr>
          </a:p>
          <a:p>
            <a:r>
              <a:rPr lang="en-US" sz="2400" dirty="0">
                <a:solidFill>
                  <a:srgbClr val="454545"/>
                </a:solidFill>
                <a:latin typeface="Gill Sans MT" charset="0"/>
              </a:rPr>
              <a:t>Bend and lift with the knees, not at the waist. Bending at the waist puts unnecessary stress on your lower spine.</a:t>
            </a:r>
            <a:endParaRPr lang="en-US" sz="2400" dirty="0">
              <a:latin typeface="Gill Sans MT" charset="0"/>
            </a:endParaRPr>
          </a:p>
          <a:p>
            <a:r>
              <a:rPr lang="en-US" sz="2400" dirty="0">
                <a:solidFill>
                  <a:srgbClr val="454545"/>
                </a:solidFill>
                <a:latin typeface="Gill Sans MT" charset="0"/>
              </a:rPr>
              <a:t>Avoid twisting your body, especially while bending, for the same reasons as above.</a:t>
            </a:r>
            <a:endParaRPr lang="en-US" sz="2400" dirty="0">
              <a:latin typeface="Gill Sans MT" charset="0"/>
            </a:endParaRPr>
          </a:p>
          <a:p>
            <a:r>
              <a:rPr lang="en-US" sz="2400" dirty="0">
                <a:solidFill>
                  <a:srgbClr val="454545"/>
                </a:solidFill>
                <a:latin typeface="Gill Sans MT" charset="0"/>
              </a:rPr>
              <a:t>Hold the patient close to your body while lifting and transferring them. The closer you hold them the easier it is to maintain your natural center of gravity and remain steady on your feet. By extending your arms, you engage weaker muscles and increase the risk of slips, falls, and possibly dropping your patient.</a:t>
            </a:r>
            <a:endParaRPr lang="en-US" sz="2400" dirty="0">
              <a:latin typeface="Gill Sans MT" charset="0"/>
            </a:endParaRPr>
          </a:p>
          <a:p>
            <a:r>
              <a:rPr lang="en-US" sz="2400" dirty="0">
                <a:solidFill>
                  <a:srgbClr val="454545"/>
                </a:solidFill>
                <a:latin typeface="Gill Sans MT" charset="0"/>
              </a:rPr>
              <a:t>Maintain a stance that is shoulder-width apart whenever possible, thus helping to maintain your balance and distribute your patient's weight evenly.</a:t>
            </a:r>
            <a:endParaRPr lang="en-US" sz="2400" dirty="0">
              <a:latin typeface="Gill Sans MT" charset="0"/>
            </a:endParaRPr>
          </a:p>
          <a:p>
            <a:endParaRPr lang="en-US" dirty="0"/>
          </a:p>
        </p:txBody>
      </p:sp>
    </p:spTree>
    <p:extLst>
      <p:ext uri="{BB962C8B-B14F-4D97-AF65-F5344CB8AC3E}">
        <p14:creationId xmlns:p14="http://schemas.microsoft.com/office/powerpoint/2010/main" val="3602002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660000"/>
                </a:solidFill>
              </a:rPr>
              <a:t>PROPER TECHNIQUE FOR MOVING A PATIENT FROM A BED TO A WHEELCHAIR</a:t>
            </a:r>
            <a:br>
              <a:rPr lang="en-US" dirty="0"/>
            </a:br>
            <a:endParaRPr lang="en-US" dirty="0"/>
          </a:p>
        </p:txBody>
      </p:sp>
      <p:sp>
        <p:nvSpPr>
          <p:cNvPr id="3" name="Content Placeholder 2"/>
          <p:cNvSpPr>
            <a:spLocks noGrp="1"/>
          </p:cNvSpPr>
          <p:nvPr>
            <p:ph idx="1"/>
          </p:nvPr>
        </p:nvSpPr>
        <p:spPr>
          <a:xfrm>
            <a:off x="1450975" y="2016125"/>
            <a:ext cx="9604375" cy="4073092"/>
          </a:xfrm>
        </p:spPr>
        <p:txBody>
          <a:bodyPr>
            <a:normAutofit fontScale="85000" lnSpcReduction="10000"/>
          </a:bodyPr>
          <a:lstStyle/>
          <a:p>
            <a:r>
              <a:rPr lang="en-US" dirty="0">
                <a:solidFill>
                  <a:srgbClr val="454545"/>
                </a:solidFill>
                <a:latin typeface="Gill Sans MT" charset="0"/>
              </a:rPr>
              <a:t>I</a:t>
            </a:r>
            <a:r>
              <a:rPr lang="en-US" sz="2400" dirty="0">
                <a:solidFill>
                  <a:srgbClr val="454545"/>
                </a:solidFill>
                <a:latin typeface="Gill Sans MT" charset="0"/>
              </a:rPr>
              <a:t>dentify the patient's strongest side and position the wheelchair on that side.</a:t>
            </a:r>
            <a:endParaRPr lang="en-US" sz="2400" dirty="0">
              <a:latin typeface="Gill Sans MT" charset="0"/>
            </a:endParaRPr>
          </a:p>
          <a:p>
            <a:r>
              <a:rPr lang="en-US" sz="2400" dirty="0">
                <a:solidFill>
                  <a:srgbClr val="454545"/>
                </a:solidFill>
                <a:latin typeface="Gill Sans MT" charset="0"/>
              </a:rPr>
              <a:t>Lock the wheelchair's wheels to secure its position.</a:t>
            </a:r>
            <a:endParaRPr lang="en-US" sz="2400" dirty="0">
              <a:latin typeface="Gill Sans MT" charset="0"/>
            </a:endParaRPr>
          </a:p>
          <a:p>
            <a:r>
              <a:rPr lang="en-US" sz="2400" dirty="0">
                <a:solidFill>
                  <a:srgbClr val="454545"/>
                </a:solidFill>
                <a:latin typeface="Gill Sans MT" charset="0"/>
              </a:rPr>
              <a:t>Raise the bed until it's slightly higher than the wheelchair.</a:t>
            </a:r>
            <a:endParaRPr lang="en-US" sz="2400" dirty="0">
              <a:latin typeface="Gill Sans MT" charset="0"/>
            </a:endParaRPr>
          </a:p>
          <a:p>
            <a:r>
              <a:rPr lang="en-US" sz="2400" dirty="0">
                <a:solidFill>
                  <a:srgbClr val="454545"/>
                </a:solidFill>
                <a:latin typeface="Gill Sans MT" charset="0"/>
              </a:rPr>
              <a:t>Do NOT pull the patient into a seated position. Instead, either use the bed's electric controls to raise the head of the bed or help them "</a:t>
            </a:r>
            <a:r>
              <a:rPr lang="en-US" sz="2400" dirty="0">
                <a:solidFill>
                  <a:srgbClr val="660000"/>
                </a:solidFill>
                <a:latin typeface="Gill Sans MT" charset="0"/>
                <a:hlinkClick r:id="rId3"/>
              </a:rPr>
              <a:t>log roll</a:t>
            </a:r>
            <a:r>
              <a:rPr lang="en-US" sz="2400" dirty="0">
                <a:solidFill>
                  <a:srgbClr val="454545"/>
                </a:solidFill>
                <a:latin typeface="Gill Sans MT" charset="0"/>
              </a:rPr>
              <a:t>" (first onto their side facing the wheelchair and then pushing them up, first to their elbow, then their hand, until they are seated fully upright). You may help them by supporting their back and helping them swing their legs over the side of the bed.</a:t>
            </a:r>
            <a:endParaRPr lang="en-US" sz="2400" dirty="0">
              <a:latin typeface="Gill Sans MT" charset="0"/>
            </a:endParaRPr>
          </a:p>
          <a:p>
            <a:r>
              <a:rPr lang="en-US" sz="2400" dirty="0">
                <a:solidFill>
                  <a:srgbClr val="454545"/>
                </a:solidFill>
                <a:latin typeface="Gill Sans MT" charset="0"/>
              </a:rPr>
              <a:t>Keeping your legs shoulder-width apart, your back straight, and your knees bent, lift the patient until they are in the standing position, otherwise known as the sit to stand lift</a:t>
            </a:r>
            <a:r>
              <a:rPr lang="en-US" dirty="0">
                <a:solidFill>
                  <a:srgbClr val="454545"/>
                </a:solidFill>
                <a:latin typeface="Gill Sans MT" charset="0"/>
              </a:rPr>
              <a:t>.</a:t>
            </a:r>
            <a:endParaRPr lang="en-US" dirty="0">
              <a:latin typeface="Gill Sans MT" charset="0"/>
            </a:endParaRPr>
          </a:p>
          <a:p>
            <a:endParaRPr lang="en-US" dirty="0"/>
          </a:p>
        </p:txBody>
      </p:sp>
    </p:spTree>
    <p:extLst>
      <p:ext uri="{BB962C8B-B14F-4D97-AF65-F5344CB8AC3E}">
        <p14:creationId xmlns:p14="http://schemas.microsoft.com/office/powerpoint/2010/main" val="4078696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660000"/>
                </a:solidFill>
              </a:rPr>
              <a:t>PROPER TECHNIQUE FOR MOVING A PATIENT FROM A BED TO A WHEELCHAIR</a:t>
            </a:r>
            <a:br>
              <a:rPr lang="en-US" dirty="0"/>
            </a:br>
            <a:endParaRPr lang="en-US" dirty="0"/>
          </a:p>
        </p:txBody>
      </p:sp>
      <p:sp>
        <p:nvSpPr>
          <p:cNvPr id="3" name="Content Placeholder 2"/>
          <p:cNvSpPr>
            <a:spLocks noGrp="1"/>
          </p:cNvSpPr>
          <p:nvPr>
            <p:ph idx="1"/>
          </p:nvPr>
        </p:nvSpPr>
        <p:spPr>
          <a:xfrm>
            <a:off x="1450975" y="2016125"/>
            <a:ext cx="9604375" cy="4073092"/>
          </a:xfrm>
        </p:spPr>
        <p:txBody>
          <a:bodyPr>
            <a:normAutofit fontScale="85000" lnSpcReduction="20000"/>
          </a:bodyPr>
          <a:lstStyle/>
          <a:p>
            <a:r>
              <a:rPr lang="en-US" sz="2400" dirty="0">
                <a:solidFill>
                  <a:srgbClr val="454545"/>
                </a:solidFill>
                <a:latin typeface="Gill Sans MT" charset="0"/>
              </a:rPr>
              <a:t>Pivot the patient until they have their back to the wheelchair. Do this slowly and with conscious, continued effort – you want to guide them not push or pull, as sudden movements can unsettle their balance – and yours.</a:t>
            </a:r>
            <a:endParaRPr lang="en-US" sz="2400" dirty="0">
              <a:latin typeface="Gill Sans MT" charset="0"/>
            </a:endParaRPr>
          </a:p>
          <a:p>
            <a:r>
              <a:rPr lang="en-US" sz="2400" dirty="0">
                <a:solidFill>
                  <a:srgbClr val="454545"/>
                </a:solidFill>
                <a:latin typeface="Gill Sans MT" charset="0"/>
              </a:rPr>
              <a:t>While maintaining your stance, keeping your back and neck aligned, and bending at the knees and not the waist, slowly lower the patient into the wheelchair.</a:t>
            </a:r>
            <a:endParaRPr lang="en-US" sz="2400" dirty="0">
              <a:latin typeface="Gill Sans MT" charset="0"/>
            </a:endParaRPr>
          </a:p>
          <a:p>
            <a:r>
              <a:rPr lang="en-US" sz="2400" dirty="0">
                <a:solidFill>
                  <a:srgbClr val="454545"/>
                </a:solidFill>
                <a:latin typeface="Gill Sans MT" charset="0"/>
              </a:rPr>
              <a:t>This same technique can be used to help a patient from a sitting to a standing position, simply eliminate the steps with the wheelchair. It can also be used to assist a patient from a sitting to standing position from a normal chair, an examination table, or while using the bathroom.</a:t>
            </a:r>
            <a:endParaRPr lang="en-US" sz="2400" dirty="0">
              <a:latin typeface="Gill Sans MT" charset="0"/>
            </a:endParaRPr>
          </a:p>
          <a:p>
            <a:r>
              <a:rPr lang="en-US" sz="2400" dirty="0">
                <a:solidFill>
                  <a:srgbClr val="454545"/>
                </a:solidFill>
                <a:latin typeface="Gill Sans MT" charset="0"/>
              </a:rPr>
              <a:t>With a little practice and the knowledge mentioned above, properly adjusting or moving a patient can be an easily accomplished, safe tas</a:t>
            </a:r>
            <a:r>
              <a:rPr lang="en-US" dirty="0">
                <a:solidFill>
                  <a:srgbClr val="454545"/>
                </a:solidFill>
                <a:latin typeface="Gill Sans MT" charset="0"/>
              </a:rPr>
              <a:t>k.</a:t>
            </a:r>
            <a:endParaRPr lang="en-US" dirty="0">
              <a:latin typeface="Gill Sans MT" charset="0"/>
            </a:endParaRPr>
          </a:p>
          <a:p>
            <a:endParaRPr lang="en-US" dirty="0">
              <a:latin typeface="Gill Sans MT" charset="0"/>
            </a:endParaRPr>
          </a:p>
        </p:txBody>
      </p:sp>
    </p:spTree>
    <p:extLst>
      <p:ext uri="{BB962C8B-B14F-4D97-AF65-F5344CB8AC3E}">
        <p14:creationId xmlns:p14="http://schemas.microsoft.com/office/powerpoint/2010/main" val="129747896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TF10001119</Template>
  <TotalTime>2</TotalTime>
  <Words>729</Words>
  <Application>Microsoft Macintosh PowerPoint</Application>
  <PresentationFormat>Widescreen</PresentationFormat>
  <Paragraphs>31</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Gill Sans MT</vt:lpstr>
      <vt:lpstr>Gallery</vt:lpstr>
      <vt:lpstr>Proper Patient Lifting Techniques</vt:lpstr>
      <vt:lpstr>Introduction </vt:lpstr>
      <vt:lpstr>GENERAL CONSIDERATIONS PRIOR TO ACTION: </vt:lpstr>
      <vt:lpstr>PROPER TECHNIQUE FOR GENERAL MOVEMENT BODY MECHANICS</vt:lpstr>
      <vt:lpstr>PROPER TECHNIQUE FOR MOVING A PATIENT FROM A BED TO A WHEELCHAIR </vt:lpstr>
      <vt:lpstr>PROPER TECHNIQUE FOR MOVING A PATIENT FROM A BED TO A WHEELCHAIR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Antoinette Koomson</cp:lastModifiedBy>
  <cp:revision>5</cp:revision>
  <dcterms:created xsi:type="dcterms:W3CDTF">2016-01-13T19:04:32Z</dcterms:created>
  <dcterms:modified xsi:type="dcterms:W3CDTF">2021-09-28T00:47:16Z</dcterms:modified>
</cp:coreProperties>
</file>