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7" r:id="rId4"/>
  </p:sldMasterIdLst>
  <p:notesMasterIdLst>
    <p:notesMasterId r:id="rId40"/>
  </p:notesMasterIdLst>
  <p:sldIdLst>
    <p:sldId id="256" r:id="rId5"/>
    <p:sldId id="257" r:id="rId6"/>
    <p:sldId id="282" r:id="rId7"/>
    <p:sldId id="259" r:id="rId8"/>
    <p:sldId id="260" r:id="rId9"/>
    <p:sldId id="263" r:id="rId10"/>
    <p:sldId id="264" r:id="rId11"/>
    <p:sldId id="265" r:id="rId12"/>
    <p:sldId id="266" r:id="rId13"/>
    <p:sldId id="284" r:id="rId14"/>
    <p:sldId id="283" r:id="rId15"/>
    <p:sldId id="267" r:id="rId16"/>
    <p:sldId id="268" r:id="rId17"/>
    <p:sldId id="269" r:id="rId18"/>
    <p:sldId id="270" r:id="rId19"/>
    <p:sldId id="271" r:id="rId20"/>
    <p:sldId id="285" r:id="rId21"/>
    <p:sldId id="272" r:id="rId22"/>
    <p:sldId id="273" r:id="rId23"/>
    <p:sldId id="287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274" r:id="rId32"/>
    <p:sldId id="275" r:id="rId33"/>
    <p:sldId id="276" r:id="rId34"/>
    <p:sldId id="277" r:id="rId35"/>
    <p:sldId id="278" r:id="rId36"/>
    <p:sldId id="279" r:id="rId37"/>
    <p:sldId id="280" r:id="rId38"/>
    <p:sldId id="281" r:id="rId39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4BCD8F-9CA0-4D6D-A23F-A3F27A8F2E64}" v="3" dt="2020-08-03T17:16:44.5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7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notesMaster" Target="notesMasters/notesMaster1.xml"/><Relationship Id="rId45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20" Type="http://schemas.openxmlformats.org/officeDocument/2006/relationships/slide" Target="slides/slide16.xml"/><Relationship Id="rId4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169D351-15B5-46C0-9E51-A8D266735E58}" type="datetimeFigureOut">
              <a:rPr lang="en-US"/>
              <a:t>9/27/21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F684994-BC56-4A79-805F-21D177C9CE0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675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7528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6088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408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5901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3716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4420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4615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7340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6822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9406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712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482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1645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4617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3536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570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125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47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2355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9238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1126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823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84994-BC56-4A79-805F-21D177C9CE09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787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t>9/27/21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3610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619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136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9/27/21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382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8A87A34-81AB-432B-8DAE-1953F412C126}" type="datetimeFigureOut">
              <a:rPr lang="en-US" smtClean="0"/>
              <a:pPr/>
              <a:t>9/27/21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1766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003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9/27/21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694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9/27/21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962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9/27/21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1385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9/27/21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701414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48A87A34-81AB-432B-8DAE-1953F412C126}" type="datetimeFigureOut">
              <a:rPr lang="en-US" smtClean="0"/>
              <a:t>9/27/21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350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604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552699"/>
            <a:ext cx="9068586" cy="2129363"/>
          </a:xfrm>
        </p:spPr>
        <p:txBody>
          <a:bodyPr>
            <a:normAutofit/>
          </a:bodyPr>
          <a:lstStyle/>
          <a:p>
            <a:r>
              <a:rPr lang="en-US" sz="4800" dirty="0"/>
              <a:t>Ethics, Boundaries, Confidentiality &amp; Clients rights Training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Prestige C&amp;H</a:t>
            </a:r>
          </a:p>
        </p:txBody>
      </p:sp>
    </p:spTree>
    <p:extLst>
      <p:ext uri="{BB962C8B-B14F-4D97-AF65-F5344CB8AC3E}">
        <p14:creationId xmlns:p14="http://schemas.microsoft.com/office/powerpoint/2010/main" val="3402371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32F73EB-B46F-4F77-B3DC-7C374906F3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DDB10B3-CF45-4294-8994-0E8AD1FC6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145417F-1D1B-48A7-B4DA-BAD73B02C8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3CF9D9F-1672-4D0C-934E-CD9EE1BE5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558C702-CA14-4264-B8FC-A5120F75D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28372" y="1267730"/>
            <a:ext cx="1567331" cy="645295"/>
            <a:chOff x="5318306" y="1386268"/>
            <a:chExt cx="1567331" cy="645295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6621A72C-7343-4A22-8700-696C5860A2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B44A4DC-7861-4DCC-9931-5A075855D6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16C316F-BFB5-424F-A951-E962A3B745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6995F625-BE4F-4433-8290-5DF0E8589F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0102662-1FA4-4C7A-B144-19699DF43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55E224A-5F26-423E-949C-07A720F39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108" y="610955"/>
            <a:ext cx="10927784" cy="563609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6F1DA18-4CA4-40CF-9ACA-105D8373B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052" y="777240"/>
            <a:ext cx="10597896" cy="5303520"/>
          </a:xfrm>
          <a:prstGeom prst="rect">
            <a:avLst/>
          </a:prstGeom>
          <a:solidFill>
            <a:schemeClr val="bg1"/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AE701D-538F-42E2-992B-E5EFD45AA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205" y="1887795"/>
            <a:ext cx="9673306" cy="273310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sz="7200" cap="all" spc="-100"/>
              <a:t>Boundaries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C6D1B74-744B-4231-97DB-86B4C9C5E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610955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C98C72-9EDD-4426-B45A-84E06A7CD2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611442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4887186-EE44-4AD3-BEFE-3478B4537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611442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8EECC4E-F1C0-4C09-A7FD-4D623DACC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4438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8861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CD140-A0A6-482D-9697-D242F3F7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800100"/>
            <a:ext cx="10058400" cy="180975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What are boundaries?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AFB5A5-2781-4CD3-A1D6-745371B085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6800" y="2266950"/>
            <a:ext cx="9867900" cy="306705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sz="2800" dirty="0"/>
              <a:t>Boundaries are defined as guidelines, rules or limits that establish line for wish a person should not cross personally and professionally. </a:t>
            </a:r>
          </a:p>
        </p:txBody>
      </p:sp>
    </p:spTree>
    <p:extLst>
      <p:ext uri="{BB962C8B-B14F-4D97-AF65-F5344CB8AC3E}">
        <p14:creationId xmlns:p14="http://schemas.microsoft.com/office/powerpoint/2010/main" val="2990337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What are healthy Boundaries?</a:t>
            </a:r>
            <a:r>
              <a:rPr lang="en-US" dirty="0"/>
              <a:t>     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b="1" u="sng" dirty="0"/>
              <a:t>Flexible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11" y="2552700"/>
            <a:ext cx="5311775" cy="3626537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endParaRPr lang="en-US" dirty="0"/>
          </a:p>
          <a:p>
            <a:r>
              <a:rPr lang="en-US" sz="3600" dirty="0"/>
              <a:t>Adapting to situations in terms of closeness or distance</a:t>
            </a:r>
          </a:p>
          <a:p>
            <a:r>
              <a:rPr lang="en-US" sz="3600" dirty="0"/>
              <a:t>Able to let go of destructive relationships</a:t>
            </a:r>
          </a:p>
          <a:p>
            <a:r>
              <a:rPr lang="en-US" sz="3600" dirty="0"/>
              <a:t>Able to connect with nurturing relationship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3200" b="1" u="sng" dirty="0"/>
              <a:t>Connected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53150" y="2590800"/>
            <a:ext cx="5334000" cy="3588437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endParaRPr lang="en-US" dirty="0"/>
          </a:p>
          <a:p>
            <a:r>
              <a:rPr lang="en-US" sz="3600" dirty="0"/>
              <a:t>Able to engage in balance relationships with others</a:t>
            </a:r>
          </a:p>
          <a:p>
            <a:r>
              <a:rPr lang="en-US" sz="3600" dirty="0"/>
              <a:t>Able to maintain relationships over time </a:t>
            </a:r>
          </a:p>
          <a:p>
            <a:r>
              <a:rPr lang="en-US" sz="3600" dirty="0"/>
              <a:t>Able to work out conflicts</a:t>
            </a:r>
          </a:p>
        </p:txBody>
      </p:sp>
    </p:spTree>
    <p:extLst>
      <p:ext uri="{BB962C8B-B14F-4D97-AF65-F5344CB8AC3E}">
        <p14:creationId xmlns:p14="http://schemas.microsoft.com/office/powerpoint/2010/main" val="3199653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What are healthy Boundaries?</a:t>
            </a:r>
            <a:r>
              <a:rPr lang="en-US" dirty="0"/>
              <a:t>     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b="1" u="sng" dirty="0"/>
              <a:t>Learning to say NO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138"/>
            <a:ext cx="5311775" cy="3660334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endParaRPr lang="en-US" dirty="0"/>
          </a:p>
          <a:p>
            <a:r>
              <a:rPr lang="en-US" sz="3600" dirty="0"/>
              <a:t>Helps prevent exploitation of yourself and others</a:t>
            </a:r>
          </a:p>
          <a:p>
            <a:r>
              <a:rPr lang="en-US" sz="3600" dirty="0"/>
              <a:t>May protect from violating ethical guidelines</a:t>
            </a:r>
          </a:p>
          <a:p>
            <a:r>
              <a:rPr lang="en-US" sz="3600" dirty="0"/>
              <a:t> </a:t>
            </a:r>
          </a:p>
          <a:p>
            <a:pPr marL="0" indent="0" algn="ctr">
              <a:buNone/>
            </a:pPr>
            <a:r>
              <a:rPr lang="en-US" sz="3600" dirty="0"/>
              <a:t>What types of things might you to say "NO"?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3200" b="1" u="sng" dirty="0" err="1"/>
              <a:t>Lerning</a:t>
            </a:r>
            <a:r>
              <a:rPr lang="en-US" sz="3200" b="1" u="sng" dirty="0"/>
              <a:t> to say YES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56325" y="3132138"/>
            <a:ext cx="5349875" cy="3676215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endParaRPr lang="en-US" dirty="0"/>
          </a:p>
          <a:p>
            <a:r>
              <a:rPr lang="en-US" sz="3600" dirty="0"/>
              <a:t>Allows you to rely on others</a:t>
            </a:r>
          </a:p>
          <a:p>
            <a:r>
              <a:rPr lang="en-US" sz="3600" dirty="0"/>
              <a:t>Lets yourself be known  to others</a:t>
            </a:r>
          </a:p>
          <a:p>
            <a:r>
              <a:rPr lang="en-US" sz="3600" dirty="0"/>
              <a:t>Helps you feel supported</a:t>
            </a:r>
          </a:p>
          <a:p>
            <a:r>
              <a:rPr lang="en-US" sz="3600" dirty="0"/>
              <a:t>Gets you through tough times</a:t>
            </a:r>
          </a:p>
          <a:p>
            <a:pPr marL="0" indent="0" algn="ctr">
              <a:buNone/>
            </a:pPr>
            <a:r>
              <a:rPr lang="en-US" sz="3600" dirty="0"/>
              <a:t> What types of things might you have to </a:t>
            </a:r>
          </a:p>
          <a:p>
            <a:pPr marL="0" indent="0" algn="ctr">
              <a:buNone/>
            </a:pPr>
            <a:r>
              <a:rPr lang="en-US" sz="3600" dirty="0"/>
              <a:t>say "Yes"?</a:t>
            </a:r>
          </a:p>
        </p:txBody>
      </p:sp>
    </p:spTree>
    <p:extLst>
      <p:ext uri="{BB962C8B-B14F-4D97-AF65-F5344CB8AC3E}">
        <p14:creationId xmlns:p14="http://schemas.microsoft.com/office/powerpoint/2010/main" val="3868438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A8C6BC2-E9E2-4780-8A41-064073CD43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3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0450CF-22E9-4B1D-B146-30FEE770C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0238079-1F65-476A-BC6C-F2D3BD268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40C935-D2D3-4F63-A4DA-CD768BB3F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E8D8045-0F80-4964-B591-0D599AB42D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28372" y="1267730"/>
            <a:ext cx="1567331" cy="645295"/>
            <a:chOff x="5318306" y="1386268"/>
            <a:chExt cx="1567331" cy="645295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F8A5889-0EE6-4E19-98FE-29F79E987B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B0FE4C3-64BE-4A2B-818D-4D8447934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4670D04-30D8-487E-A3F4-0655E4801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12B9B3A6-E1DE-4B05-9E3B-69AA179640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190" y="457200"/>
            <a:ext cx="11281609" cy="594360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0D7F7C1-416D-4004-A948-BF6722A1F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38" y="621793"/>
            <a:ext cx="10954512" cy="561441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1170" y="3659110"/>
            <a:ext cx="9732773" cy="146511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sz="6000" cap="all" spc="-100"/>
              <a:t>Confidentiality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43580A9-5004-40E4-A1DC-63E6B4AE4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446824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6F2D1F0-EC99-445C-83D1-A40DD1B0D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3847746-0DD2-4849-B8F1-0C078E28D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A21A06E-1802-4D35-B16B-A464B11AC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092118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Graphic 5" descr="Lock">
            <a:extLst>
              <a:ext uri="{FF2B5EF4-FFF2-40B4-BE49-F238E27FC236}">
                <a16:creationId xmlns:a16="http://schemas.microsoft.com/office/drawing/2014/main" id="{E1C4D7C6-F775-4A4F-800E-6D68EBB04E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92937" y="1395172"/>
            <a:ext cx="2216708" cy="2216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262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confidentiality important?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2014194"/>
            <a:ext cx="10820400" cy="420121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/>
              <a:t>Protect embarrassing personal information from disclosure</a:t>
            </a:r>
          </a:p>
          <a:p>
            <a:r>
              <a:rPr lang="en-US" sz="2800" dirty="0"/>
              <a:t>Prevent the improper dissemination of that might increase the likelihood of discrimination.</a:t>
            </a:r>
          </a:p>
          <a:p>
            <a:r>
              <a:rPr lang="en-US" sz="2800" dirty="0"/>
              <a:t>Protect personal security</a:t>
            </a:r>
          </a:p>
          <a:p>
            <a:r>
              <a:rPr lang="en-US" sz="2800" dirty="0"/>
              <a:t>Protect family security</a:t>
            </a:r>
          </a:p>
          <a:p>
            <a:r>
              <a:rPr lang="en-US" sz="2800" dirty="0"/>
              <a:t>Avoid prejudice or differential treatment by others who may lower their expectation for the client.</a:t>
            </a:r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292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195107"/>
          </a:xfrm>
        </p:spPr>
        <p:txBody>
          <a:bodyPr>
            <a:normAutofit fontScale="90000"/>
          </a:bodyPr>
          <a:lstStyle/>
          <a:p>
            <a:r>
              <a:rPr lang="en-US" dirty="0"/>
              <a:t>Why is confidentiality important?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489" y="1647825"/>
            <a:ext cx="10820400" cy="4527135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en-US" sz="3600" dirty="0"/>
              <a:t>To encourage clients to make use of services designed to help them.</a:t>
            </a:r>
          </a:p>
          <a:p>
            <a:r>
              <a:rPr lang="en-US" sz="3600" dirty="0"/>
              <a:t>Promote the participation of clients in seeking and receiving services.</a:t>
            </a:r>
          </a:p>
          <a:p>
            <a:r>
              <a:rPr lang="en-US" sz="3600" dirty="0"/>
              <a:t>Enable clients to seek help without fear of stigma, retaliation, disapproval or damage to other relations.</a:t>
            </a:r>
          </a:p>
          <a:p>
            <a:r>
              <a:rPr lang="en-US" sz="3600" dirty="0"/>
              <a:t>Encourage full disclosure.</a:t>
            </a:r>
          </a:p>
          <a:p>
            <a:r>
              <a:rPr lang="en-US" sz="3600" dirty="0"/>
              <a:t>Confidentiality is the obligation  </a:t>
            </a:r>
            <a:r>
              <a:rPr lang="en-US" sz="3600" b="1" u="sng" dirty="0"/>
              <a:t>NOT</a:t>
            </a:r>
            <a:r>
              <a:rPr lang="en-US" sz="3600" dirty="0"/>
              <a:t>  to disclose willingly any information obtained in confidence</a:t>
            </a:r>
            <a:r>
              <a:rPr lang="en-US" sz="2000" dirty="0"/>
              <a:t>.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9177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7C1B6-F0C9-4F43-81F2-C3EB0D41F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F7DAA-AD0C-4E57-81CD-B4DB1BBFB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Histories of emotional instability, marital conflicts, medical problems, physical or sexual abuse, alcoholism, drug use</a:t>
            </a:r>
          </a:p>
          <a:p>
            <a:r>
              <a:rPr lang="en-US" sz="2400" dirty="0"/>
              <a:t>HIV status, mental health history, use of illegal drugs, even if the information is unproven or inaccurate.</a:t>
            </a:r>
          </a:p>
          <a:p>
            <a:r>
              <a:rPr lang="en-US" sz="2400" dirty="0"/>
              <a:t>Disclosure of new housing location for an women in a domestic violence situation.</a:t>
            </a:r>
          </a:p>
          <a:p>
            <a:r>
              <a:rPr lang="en-US" sz="2400" dirty="0"/>
              <a:t>Immigrant families may fear that the Immigration and Naturalization Service will take action against them.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0151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5100" y="541618"/>
            <a:ext cx="6477000" cy="1007782"/>
          </a:xfrm>
        </p:spPr>
        <p:txBody>
          <a:bodyPr>
            <a:normAutofit fontScale="90000"/>
          </a:bodyPr>
          <a:lstStyle/>
          <a:p>
            <a:r>
              <a:rPr lang="en-US" dirty="0"/>
              <a:t>General rule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150" y="1549400"/>
            <a:ext cx="10820400" cy="4766982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en-US" sz="3600" dirty="0"/>
              <a:t>- No acknowledgement or disclosure of any confidential information to anyone, without authorization.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- While providing services to our clients, we obtain a lot of personal information, some of it about very private aspects of their lives.</a:t>
            </a:r>
          </a:p>
          <a:p>
            <a:pPr marL="0" indent="0">
              <a:buNone/>
            </a:pPr>
            <a:r>
              <a:rPr lang="en-US" sz="3600" dirty="0"/>
              <a:t>                                             </a:t>
            </a:r>
          </a:p>
          <a:p>
            <a:pPr marL="0" indent="0">
              <a:buNone/>
            </a:pPr>
            <a:r>
              <a:rPr lang="en-US" sz="3600" dirty="0"/>
              <a:t>                                                  Key points :</a:t>
            </a:r>
          </a:p>
          <a:p>
            <a:pPr marL="0" indent="0">
              <a:buNone/>
            </a:pPr>
            <a:r>
              <a:rPr lang="en-US" sz="3600" dirty="0"/>
              <a:t>1. You know nothing, and you share nothing without an authorization.</a:t>
            </a:r>
          </a:p>
          <a:p>
            <a:pPr marL="0" indent="0">
              <a:buNone/>
            </a:pPr>
            <a:r>
              <a:rPr lang="en-US" sz="3600" dirty="0"/>
              <a:t>2. You don’t admit knowing or not knowing the person without authorization .</a:t>
            </a:r>
          </a:p>
          <a:p>
            <a:pPr marL="0" indent="0">
              <a:buNone/>
            </a:pPr>
            <a:r>
              <a:rPr lang="en-US" sz="3600" dirty="0"/>
              <a:t>3. You do not share any information without proper authorization.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4782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2013" y="281503"/>
            <a:ext cx="8610600" cy="1295400"/>
          </a:xfrm>
        </p:spPr>
        <p:txBody>
          <a:bodyPr/>
          <a:lstStyle/>
          <a:p>
            <a:r>
              <a:rPr lang="en-US" dirty="0"/>
              <a:t>Confidentiality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8864" y="1282700"/>
            <a:ext cx="11009235" cy="1229018"/>
          </a:xfrm>
        </p:spPr>
        <p:txBody>
          <a:bodyPr>
            <a:normAutofit/>
          </a:bodyPr>
          <a:lstStyle/>
          <a:p>
            <a:r>
              <a:rPr lang="en-US" sz="3600" dirty="0"/>
              <a:t>The General Response</a:t>
            </a:r>
          </a:p>
          <a:p>
            <a:r>
              <a:rPr lang="en-US" sz="3600" dirty="0"/>
              <a:t>(it's important to use this response consistently....)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312" y="2675041"/>
            <a:ext cx="10999787" cy="3306660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en-US" sz="3100" dirty="0"/>
              <a:t>Saying</a:t>
            </a:r>
          </a:p>
          <a:p>
            <a:pPr marL="0" indent="0">
              <a:buNone/>
            </a:pPr>
            <a:r>
              <a:rPr lang="en-US" sz="3100" dirty="0"/>
              <a:t> "I'm sorry, I can't give you any information about anyone without and authorization from the person"</a:t>
            </a:r>
          </a:p>
          <a:p>
            <a:r>
              <a:rPr lang="en-US" sz="3600" dirty="0"/>
              <a:t>Respect for individual right to privacy</a:t>
            </a:r>
          </a:p>
          <a:p>
            <a:r>
              <a:rPr lang="en-US" sz="3600" dirty="0"/>
              <a:t>Expectations that those who pledge to safeguard confidential information will do so</a:t>
            </a:r>
          </a:p>
          <a:p>
            <a:pPr marL="0" indent="0">
              <a:buNone/>
            </a:pPr>
            <a:r>
              <a:rPr lang="en-US" sz="3600" dirty="0"/>
              <a:t>If the questioner persist, you may refer them to your  supervisor.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70844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8100" y="2641600"/>
            <a:ext cx="4559300" cy="1168399"/>
          </a:xfrm>
        </p:spPr>
        <p:txBody>
          <a:bodyPr/>
          <a:lstStyle/>
          <a:p>
            <a:r>
              <a:rPr lang="en-US" dirty="0"/>
              <a:t>           Ethics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2298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544C9-2D5F-4A24-8360-E7CFBD344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009650"/>
            <a:ext cx="100584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Limits of confidentiality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709D1B-BFE5-4F74-AA37-A475E718A6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9848" y="2190750"/>
            <a:ext cx="10188702" cy="3524250"/>
          </a:xfrm>
        </p:spPr>
        <p:txBody>
          <a:bodyPr>
            <a:normAutofit/>
          </a:bodyPr>
          <a:lstStyle/>
          <a:p>
            <a:r>
              <a:rPr lang="en-US" sz="2400" dirty="0"/>
              <a:t>Confidentiality is an ethical concern reflecting the right to </a:t>
            </a:r>
            <a:r>
              <a:rPr lang="en-US" sz="2400" dirty="0" err="1"/>
              <a:t>privacy.It</a:t>
            </a:r>
            <a:r>
              <a:rPr lang="en-US" sz="2400" dirty="0"/>
              <a:t> differs from privilege communication which is a legal concept.</a:t>
            </a:r>
          </a:p>
          <a:p>
            <a:r>
              <a:rPr lang="en-US" sz="2400" dirty="0"/>
              <a:t>Breach of confidence is permissible when there is "a clear danger to the person or to others" </a:t>
            </a:r>
          </a:p>
          <a:p>
            <a:r>
              <a:rPr lang="en-US" sz="2400" dirty="0"/>
              <a:t>Duty to Warn includes:</a:t>
            </a:r>
          </a:p>
          <a:p>
            <a:pPr marL="0" indent="0">
              <a:buNone/>
            </a:pPr>
            <a:r>
              <a:rPr lang="en-US" sz="2400" dirty="0"/>
              <a:t>  - Suspicion that client has/is being physically or sexually abuse.</a:t>
            </a:r>
          </a:p>
          <a:p>
            <a:pPr marL="0" indent="0">
              <a:buNone/>
            </a:pPr>
            <a:r>
              <a:rPr lang="en-US" sz="2400" dirty="0"/>
              <a:t>  - Client has a plan to seriously hurt themselves or other.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2973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1C768-88D7-4E54-BF42-E3C72BB2F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/>
              <a:t>HIPPA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651C02-5321-402A-AE4C-2EA77862BB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6800" y="2808514"/>
            <a:ext cx="9448800" cy="1730829"/>
          </a:xfrm>
        </p:spPr>
        <p:txBody>
          <a:bodyPr/>
          <a:lstStyle/>
          <a:p>
            <a:pPr marL="1671400" lvl="6" indent="0" algn="ctr">
              <a:buNone/>
            </a:pPr>
            <a:r>
              <a:rPr lang="en-US" altLang="en-US" sz="2800" b="1" dirty="0"/>
              <a:t>The Health Insurance Portability and    Accountability Act of 1996</a:t>
            </a:r>
            <a:r>
              <a:rPr lang="en-US" altLang="en-US" sz="28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093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70EAD-FA79-4F1F-9DB8-2F4B0B995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HIPPA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2AA7F6-0D05-4504-8DB1-65A21143B9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What does the </a:t>
            </a:r>
            <a:br>
              <a:rPr lang="en-US" dirty="0"/>
            </a:br>
            <a:r>
              <a:rPr lang="en-US" dirty="0"/>
              <a:t>Privacy Rule do?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D25775-7BD1-4361-BF1B-858DCDA8FDF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000" dirty="0"/>
              <a:t>It defines and limits the circumstances in which an individual’s protected health information may be used or disclosed.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4325BC-09DE-44F4-95E3-B452650B73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What is “Protected Health Information”?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EF118D-0DAE-4259-9984-A38C34E5339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z="2000" dirty="0"/>
              <a:t>all individually identifiable health information maintained in any form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26105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4783D-5675-4314-A881-DC10FCE79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Types of Protected Health Information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2721A7-F027-4DB1-870A-9720E42B28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6800" y="2197100"/>
            <a:ext cx="9944100" cy="387349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en-US" sz="2000" dirty="0">
                <a:latin typeface="Century Gothic" panose="020B0502020202020204" pitchFamily="34" charset="0"/>
                <a:cs typeface="Arial" panose="020B0604020202020204" pitchFamily="34" charset="0"/>
              </a:rPr>
              <a:t>Past, present, or future physical or mental health.</a:t>
            </a:r>
          </a:p>
          <a:p>
            <a:pPr>
              <a:lnSpc>
                <a:spcPct val="150000"/>
              </a:lnSpc>
            </a:pPr>
            <a:r>
              <a:rPr lang="en-US" altLang="en-US" sz="2000" dirty="0">
                <a:latin typeface="Century Gothic" panose="020B0502020202020204" pitchFamily="34" charset="0"/>
                <a:cs typeface="Arial" panose="020B0604020202020204" pitchFamily="34" charset="0"/>
              </a:rPr>
              <a:t>Conversations your provider has with others in their agency about your care or treatment.</a:t>
            </a:r>
          </a:p>
          <a:p>
            <a:pPr>
              <a:lnSpc>
                <a:spcPct val="150000"/>
              </a:lnSpc>
            </a:pPr>
            <a:r>
              <a:rPr lang="en-US" altLang="en-US" sz="2000" dirty="0">
                <a:latin typeface="Century Gothic" panose="020B0502020202020204" pitchFamily="34" charset="0"/>
                <a:cs typeface="Arial" panose="020B0604020202020204" pitchFamily="34" charset="0"/>
              </a:rPr>
              <a:t>Information about you in your health insurer’s computer system.</a:t>
            </a:r>
          </a:p>
          <a:p>
            <a:pPr>
              <a:lnSpc>
                <a:spcPct val="150000"/>
              </a:lnSpc>
            </a:pPr>
            <a:r>
              <a:rPr lang="en-US" altLang="en-US" sz="2000" dirty="0">
                <a:latin typeface="Century Gothic" panose="020B0502020202020204" pitchFamily="34" charset="0"/>
                <a:cs typeface="Arial" panose="020B0604020202020204" pitchFamily="34" charset="0"/>
              </a:rPr>
              <a:t>Billing information about you at your provider’s office.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6855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84B3C-5BEA-4C5B-8A68-3F415F7B8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Who Has to Comply with The Privacy Rule?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C92CF1-CE45-4A9B-9E00-D51158A6E9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9848" y="2469062"/>
            <a:ext cx="10055352" cy="323922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en-US" sz="2000" dirty="0">
                <a:latin typeface="Century Gothic" panose="020B0502020202020204" pitchFamily="34" charset="0"/>
                <a:cs typeface="Arial" panose="020B0604020202020204" pitchFamily="34" charset="0"/>
              </a:rPr>
              <a:t>Any person or organization that provides or is paid for health care.</a:t>
            </a:r>
          </a:p>
          <a:p>
            <a:pPr>
              <a:lnSpc>
                <a:spcPct val="150000"/>
              </a:lnSpc>
            </a:pPr>
            <a:r>
              <a:rPr lang="en-US" altLang="en-US" sz="2000" dirty="0">
                <a:latin typeface="Century Gothic" panose="020B0502020202020204" pitchFamily="34" charset="0"/>
                <a:cs typeface="Arial" panose="020B0604020202020204" pitchFamily="34" charset="0"/>
              </a:rPr>
              <a:t>Providers who transmit health information electronically</a:t>
            </a:r>
          </a:p>
          <a:p>
            <a:pPr>
              <a:lnSpc>
                <a:spcPct val="150000"/>
              </a:lnSpc>
            </a:pPr>
            <a:r>
              <a:rPr lang="en-US" altLang="en-US" sz="2000" dirty="0">
                <a:latin typeface="Century Gothic" panose="020B0502020202020204" pitchFamily="34" charset="0"/>
                <a:cs typeface="Arial" panose="020B0604020202020204" pitchFamily="34" charset="0"/>
              </a:rPr>
              <a:t>All “providers of medical or health services” as defined by Medicare.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5060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BC7DF-247E-4718-8607-D79F67D51D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1175657"/>
            <a:ext cx="4748785" cy="1136469"/>
          </a:xfrm>
        </p:spPr>
        <p:txBody>
          <a:bodyPr>
            <a:normAutofit/>
          </a:bodyPr>
          <a:lstStyle/>
          <a:p>
            <a:r>
              <a:rPr lang="en-US" sz="2800" b="1" dirty="0"/>
              <a:t>Some of the Exceptions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FAB32D-2040-4871-AD35-6C143955A1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9848" y="2325188"/>
            <a:ext cx="4754880" cy="3631109"/>
          </a:xfrm>
        </p:spPr>
        <p:txBody>
          <a:bodyPr>
            <a:noAutofit/>
          </a:bodyPr>
          <a:lstStyle/>
          <a:p>
            <a:r>
              <a:rPr lang="en-US" sz="2000" dirty="0"/>
              <a:t>The provider who generated the notes may use them for treatment, training, or to defend itself in court.</a:t>
            </a:r>
          </a:p>
          <a:p>
            <a:endParaRPr lang="en-US" sz="2000" dirty="0"/>
          </a:p>
          <a:p>
            <a:r>
              <a:rPr lang="en-US" sz="2000" dirty="0"/>
              <a:t>To determine compliance with the Privacy Rules.</a:t>
            </a:r>
          </a:p>
          <a:p>
            <a:endParaRPr lang="en-US" sz="2000" dirty="0"/>
          </a:p>
          <a:p>
            <a:r>
              <a:rPr lang="en-US" sz="2000" dirty="0"/>
              <a:t>To avert a serious and imminent threat to public health or safety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552A5C-E664-40C8-862C-46D45BFF05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73368" y="901019"/>
            <a:ext cx="4754880" cy="1411107"/>
          </a:xfrm>
        </p:spPr>
        <p:txBody>
          <a:bodyPr>
            <a:normAutofit/>
          </a:bodyPr>
          <a:lstStyle/>
          <a:p>
            <a:r>
              <a:rPr lang="en-US" altLang="en-US" sz="2800" b="1" dirty="0"/>
              <a:t>Serious Threats to Health or Safety</a:t>
            </a:r>
            <a:r>
              <a:rPr lang="en-US" altLang="en-US" sz="2800" dirty="0"/>
              <a:t>?”</a:t>
            </a:r>
            <a:endParaRPr lang="en-US" sz="2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99837F-5768-4ACF-8662-B061451C0C9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altLang="en-US" sz="2000" dirty="0"/>
              <a:t>Telling someone they are, or someone else is, the target of a threat.</a:t>
            </a:r>
          </a:p>
          <a:p>
            <a:endParaRPr lang="en-US" sz="2000" dirty="0"/>
          </a:p>
          <a:p>
            <a:r>
              <a:rPr lang="en-US" altLang="en-US" sz="2000" dirty="0">
                <a:latin typeface="Century Gothic" panose="020B0502020202020204" pitchFamily="34" charset="0"/>
                <a:cs typeface="Arial" panose="020B0604020202020204" pitchFamily="34" charset="0"/>
              </a:rPr>
              <a:t>It is also lawful to disclose PHI to law enforcement if it will help them to identify or apprehend an escapee or violent criminal.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3699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26FD5-FC49-4CB8-AD34-3AC050A27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When Can Protected Health Information be Shared?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195D2D-D3BB-4B60-9D2B-8F3184BEB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9847" y="2403566"/>
            <a:ext cx="9667821" cy="35527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en-US" sz="2000" dirty="0"/>
              <a:t>For treatment and care coordination.</a:t>
            </a:r>
          </a:p>
          <a:p>
            <a:pPr>
              <a:lnSpc>
                <a:spcPct val="150000"/>
              </a:lnSpc>
            </a:pPr>
            <a:r>
              <a:rPr lang="en-US" altLang="en-US" sz="2000" dirty="0"/>
              <a:t>To pay providers for health care or help them run their businesses.</a:t>
            </a:r>
          </a:p>
          <a:p>
            <a:pPr>
              <a:lnSpc>
                <a:spcPct val="150000"/>
              </a:lnSpc>
            </a:pPr>
            <a:r>
              <a:rPr lang="en-US" altLang="en-US" sz="2000" dirty="0"/>
              <a:t>With family, relatives, friends, and others you identify, unless you object.</a:t>
            </a:r>
          </a:p>
          <a:p>
            <a:pPr>
              <a:lnSpc>
                <a:spcPct val="150000"/>
              </a:lnSpc>
            </a:pPr>
            <a:r>
              <a:rPr lang="en-US" altLang="en-US" sz="2000" dirty="0"/>
              <a:t>For health and safety compliance checks on providers.</a:t>
            </a:r>
          </a:p>
          <a:p>
            <a:pPr>
              <a:lnSpc>
                <a:spcPct val="150000"/>
              </a:lnSpc>
            </a:pPr>
            <a:r>
              <a:rPr lang="en-US" altLang="en-US" sz="2000" dirty="0"/>
              <a:t>For public health protection.</a:t>
            </a:r>
          </a:p>
          <a:p>
            <a:pPr>
              <a:lnSpc>
                <a:spcPct val="150000"/>
              </a:lnSpc>
            </a:pPr>
            <a:r>
              <a:rPr lang="en-US" altLang="en-US" sz="2000" dirty="0"/>
              <a:t>For required police reports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091196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9E000-9677-4DD1-83EF-6B2471AF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/>
              <a:t>You Have the Right to: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FB966-B315-4C68-874F-B19456E205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9848" y="2362200"/>
            <a:ext cx="9788652" cy="35940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en-US" sz="2000" dirty="0">
                <a:latin typeface="Century Gothic" panose="020B0502020202020204" pitchFamily="34" charset="0"/>
                <a:cs typeface="Arial" panose="020B0604020202020204" pitchFamily="34" charset="0"/>
              </a:rPr>
              <a:t>Get a copy of your own health record.</a:t>
            </a:r>
          </a:p>
          <a:p>
            <a:pPr>
              <a:lnSpc>
                <a:spcPct val="150000"/>
              </a:lnSpc>
            </a:pPr>
            <a:r>
              <a:rPr lang="en-US" altLang="en-US" sz="2000" dirty="0">
                <a:latin typeface="Century Gothic" panose="020B0502020202020204" pitchFamily="34" charset="0"/>
                <a:cs typeface="Arial" panose="020B0604020202020204" pitchFamily="34" charset="0"/>
              </a:rPr>
              <a:t>Have corrections added to the health record.</a:t>
            </a:r>
          </a:p>
          <a:p>
            <a:pPr>
              <a:lnSpc>
                <a:spcPct val="150000"/>
              </a:lnSpc>
            </a:pPr>
            <a:r>
              <a:rPr lang="en-US" altLang="en-US" sz="2000" dirty="0">
                <a:latin typeface="Century Gothic" panose="020B0502020202020204" pitchFamily="34" charset="0"/>
                <a:cs typeface="Arial" panose="020B0604020202020204" pitchFamily="34" charset="0"/>
              </a:rPr>
              <a:t>Have an accounting of how, when, and why health information has been used and shared</a:t>
            </a:r>
          </a:p>
          <a:p>
            <a:pPr>
              <a:lnSpc>
                <a:spcPct val="150000"/>
              </a:lnSpc>
            </a:pPr>
            <a:r>
              <a:rPr lang="en-US" altLang="en-US" sz="2000" dirty="0">
                <a:latin typeface="Century Gothic" panose="020B0502020202020204" pitchFamily="34" charset="0"/>
                <a:cs typeface="Arial" panose="020B0604020202020204" pitchFamily="34" charset="0"/>
              </a:rPr>
              <a:t>File a complaint with the provider and/or the U.S. Government</a:t>
            </a:r>
            <a:endParaRPr lang="en-US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1869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2B9B3A6-E1DE-4B05-9E3B-69AA179640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190" y="457200"/>
            <a:ext cx="11281609" cy="5943603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0D7F7C1-416D-4004-A948-BF6722A1F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38" y="621793"/>
            <a:ext cx="10954512" cy="561441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1170" y="3659110"/>
            <a:ext cx="9732773" cy="1465112"/>
          </a:xfrm>
        </p:spPr>
        <p:txBody>
          <a:bodyPr>
            <a:normAutofit/>
          </a:bodyPr>
          <a:lstStyle/>
          <a:p>
            <a:r>
              <a:rPr lang="en-US" sz="6000"/>
              <a:t>Client's Rights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F17960-FCBA-4ECB-AEFB-FBDB94C723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5124222"/>
            <a:ext cx="9517450" cy="638904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43580A9-5004-40E4-A1DC-63E6B4AE4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446824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6F2D1F0-EC99-445C-83D1-A40DD1B0D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3847746-0DD2-4849-B8F1-0C078E28D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A21A06E-1802-4D35-B16B-A464B11AC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092118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phic 6" descr="Handshake">
            <a:extLst>
              <a:ext uri="{FF2B5EF4-FFF2-40B4-BE49-F238E27FC236}">
                <a16:creationId xmlns:a16="http://schemas.microsoft.com/office/drawing/2014/main" id="{8A8EB63F-E151-466B-896A-B6637C5DCB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92937" y="1395172"/>
            <a:ext cx="2216708" cy="2216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6351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rights of the person served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2014193"/>
            <a:ext cx="10820400" cy="4066285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sz="3600" dirty="0"/>
              <a:t>Communicated  in a way that is meaningful to the person served.</a:t>
            </a:r>
          </a:p>
          <a:p>
            <a:r>
              <a:rPr lang="en-US" sz="3600" dirty="0"/>
              <a:t>Shared with the person served (prior  or at initiation of services)</a:t>
            </a:r>
          </a:p>
          <a:p>
            <a:r>
              <a:rPr lang="en-US" sz="3600" dirty="0"/>
              <a:t>Available at all times for review and clarification</a:t>
            </a:r>
          </a:p>
          <a:p>
            <a:r>
              <a:rPr lang="en-US" sz="3600" dirty="0"/>
              <a:t>Access or referral to legal entities for appropriate representation </a:t>
            </a:r>
          </a:p>
          <a:p>
            <a:r>
              <a:rPr lang="en-US" sz="3600" dirty="0"/>
              <a:t>Access to self-help and advocacy support services</a:t>
            </a:r>
          </a:p>
          <a:p>
            <a:r>
              <a:rPr lang="en-US" sz="3600" dirty="0"/>
              <a:t>Investigation and resolution of alleged infringement of rights</a:t>
            </a:r>
          </a:p>
        </p:txBody>
      </p:sp>
    </p:spTree>
    <p:extLst>
      <p:ext uri="{BB962C8B-B14F-4D97-AF65-F5344CB8AC3E}">
        <p14:creationId xmlns:p14="http://schemas.microsoft.com/office/powerpoint/2010/main" val="3064955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7F8D0-8B9D-42B6-9006-B73EE8D44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What is ethics?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738BEF-2597-465C-9137-ADE04ED2D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Ethics is a system/code of moral principals that outlines a person or organization conduct and obligations, this has direct impact in their behavior or beliefs, it dictates what is “right” from “wrong”. </a:t>
            </a:r>
          </a:p>
        </p:txBody>
      </p:sp>
    </p:spTree>
    <p:extLst>
      <p:ext uri="{BB962C8B-B14F-4D97-AF65-F5344CB8AC3E}">
        <p14:creationId xmlns:p14="http://schemas.microsoft.com/office/powerpoint/2010/main" val="3771506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rights of the person served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2014194"/>
            <a:ext cx="9754207" cy="362684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3000" dirty="0"/>
              <a:t>The right to be treated in a humane and dignified manner at </a:t>
            </a:r>
            <a:r>
              <a:rPr lang="en-US" sz="3000" b="1" u="sng" dirty="0"/>
              <a:t>ALL </a:t>
            </a:r>
            <a:r>
              <a:rPr lang="en-US" sz="3000" dirty="0"/>
              <a:t> times with respect to personal dignity, personal privacy, civil rights and civil liberties.</a:t>
            </a:r>
          </a:p>
          <a:p>
            <a:r>
              <a:rPr lang="en-US" sz="3000" dirty="0"/>
              <a:t>Freedom from all forms of coercion, abuse or harm.</a:t>
            </a:r>
          </a:p>
          <a:p>
            <a:r>
              <a:rPr lang="en-US" sz="3000" dirty="0"/>
              <a:t>The greatest degree of freedom possible, limited only by dangerousness to self or others, or (if inpatient),potential elopement risk or court ordered commitments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5846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rights of the person served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23388"/>
            <a:ext cx="10820400" cy="424254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/>
              <a:t>Freedom from involuntary seclusion or restraints of any form unless medically there is imminent physical danger to client or others </a:t>
            </a:r>
            <a:r>
              <a:rPr lang="en-US" sz="2400" u="sng" dirty="0"/>
              <a:t>and</a:t>
            </a:r>
            <a:r>
              <a:rPr lang="en-US" sz="2400" dirty="0"/>
              <a:t> a physician orders the seclusion or restraints.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The right to participate in the treatment/service process, be present in meetings or discussions affecting treatment/services, play an active role in decision-making process, disagree with the conclusions of treatment (is applicable),and participate in discharge planning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048871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rights of the person served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93925"/>
            <a:ext cx="10820400" cy="418782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/>
              <a:t>The right to receive services that are sensitive to client beliefs, values and culture. </a:t>
            </a:r>
          </a:p>
          <a:p>
            <a:r>
              <a:rPr lang="en-US" sz="2800" dirty="0"/>
              <a:t>Confidentiality rights.</a:t>
            </a:r>
          </a:p>
          <a:p>
            <a:r>
              <a:rPr lang="en-US" sz="2800" dirty="0"/>
              <a:t>Personhood, or right to maintain self-identity.</a:t>
            </a:r>
          </a:p>
          <a:p>
            <a:r>
              <a:rPr lang="en-US" sz="2800" dirty="0"/>
              <a:t>Due process, which includes Grievance Rights and rights to file a lawsuit in superior court. </a:t>
            </a:r>
          </a:p>
        </p:txBody>
      </p:sp>
    </p:spTree>
    <p:extLst>
      <p:ext uri="{BB962C8B-B14F-4D97-AF65-F5344CB8AC3E}">
        <p14:creationId xmlns:p14="http://schemas.microsoft.com/office/powerpoint/2010/main" val="33473751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rights of the person served, complaint 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93925"/>
            <a:ext cx="10820400" cy="424497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/>
              <a:t>The organization implements a policy and written procedures by which the persons served may make a formal complaint, file a grievance, or appeal a decision made by the organization's personnel or team member, which specifies:</a:t>
            </a:r>
          </a:p>
          <a:p>
            <a:pPr marL="0" indent="0">
              <a:buNone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That the action will not result in retaliation or barriers to services.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How efforts will be made to resolve the complaint.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Levels of review, which include availability of external review.</a:t>
            </a:r>
          </a:p>
          <a:p>
            <a:endParaRPr lang="en-US" sz="2400" dirty="0"/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167370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The rights of the person served, complaint 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3113" y="1847849"/>
            <a:ext cx="10820400" cy="4367557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endParaRPr lang="en-US" sz="32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3000" dirty="0"/>
              <a:t>4. </a:t>
            </a:r>
            <a:r>
              <a:rPr lang="en-US" sz="2600" dirty="0"/>
              <a:t>Time frames that are adequate for prompt consideration and that results in timely decisions for the person served.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/>
              <a:t>5. Procedures for written notification regarding the actions to be taken to address the complaint.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/>
              <a:t>6. The rights and responsibilities of each party.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600" dirty="0"/>
              <a:t>7. The availability of advocates or other assistance.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993972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The rights of the person served, complaint 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2363" y="2014193"/>
            <a:ext cx="10058400" cy="4062757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3200" dirty="0"/>
          </a:p>
          <a:p>
            <a:r>
              <a:rPr lang="en-US" sz="2800" dirty="0"/>
              <a:t>Makes complaint procedures and forms readily available to the person served.</a:t>
            </a:r>
          </a:p>
          <a:p>
            <a:r>
              <a:rPr lang="en-US" sz="2800" dirty="0"/>
              <a:t>Information on the handling and resolution of any formal complaint, grievance, or appeal is provided to the person served in a manner that is understandable.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74032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               Ethical Principals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r>
              <a:rPr lang="en-US" sz="2800" dirty="0"/>
              <a:t>Respect</a:t>
            </a:r>
          </a:p>
          <a:p>
            <a:r>
              <a:rPr lang="en-US" sz="2800" dirty="0"/>
              <a:t>Confidence</a:t>
            </a:r>
          </a:p>
          <a:p>
            <a:r>
              <a:rPr lang="en-US" sz="2800" dirty="0"/>
              <a:t>Integrity </a:t>
            </a:r>
          </a:p>
          <a:p>
            <a:r>
              <a:rPr lang="en-US" sz="2800" dirty="0"/>
              <a:t>Trust</a:t>
            </a:r>
          </a:p>
          <a:p>
            <a:r>
              <a:rPr lang="en-US" sz="2800" dirty="0"/>
              <a:t>Moral character</a:t>
            </a:r>
          </a:p>
        </p:txBody>
      </p:sp>
    </p:spTree>
    <p:extLst>
      <p:ext uri="{BB962C8B-B14F-4D97-AF65-F5344CB8AC3E}">
        <p14:creationId xmlns:p14="http://schemas.microsoft.com/office/powerpoint/2010/main" val="242967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               Ethical behavior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sz="3600" b="1" dirty="0"/>
              <a:t>Honor the dignity of each person</a:t>
            </a:r>
          </a:p>
          <a:p>
            <a:endParaRPr lang="en-US" b="1" u="sng" dirty="0"/>
          </a:p>
          <a:p>
            <a:r>
              <a:rPr lang="en-US" sz="3600" b="1" dirty="0"/>
              <a:t>Never use your position to take advantage of the client</a:t>
            </a:r>
          </a:p>
          <a:p>
            <a:endParaRPr lang="en-US" b="1" u="sng" dirty="0"/>
          </a:p>
          <a:p>
            <a:endParaRPr lang="en-US" b="1" u="sng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800" dirty="0"/>
              <a:t>Description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10275" y="2695575"/>
            <a:ext cx="5334000" cy="374132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sz="3600" dirty="0"/>
              <a:t>They are human being with a full range of strengths, challenges and emotions. </a:t>
            </a:r>
          </a:p>
          <a:p>
            <a:r>
              <a:rPr lang="en-US" sz="3600" dirty="0"/>
              <a:t>Use care not to disrespect, prejudge or patronize.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04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Ethical behavior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sz="3600" b="1" dirty="0"/>
              <a:t>NO sexual contact or intimate relationships</a:t>
            </a:r>
          </a:p>
          <a:p>
            <a:endParaRPr lang="en-US" b="1" u="sng" dirty="0"/>
          </a:p>
          <a:p>
            <a:endParaRPr lang="en-US" b="1" u="sng" dirty="0"/>
          </a:p>
          <a:p>
            <a:endParaRPr lang="en-US" b="1" u="sng" dirty="0"/>
          </a:p>
          <a:p>
            <a:endParaRPr lang="en-US" b="1" u="sng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800" dirty="0"/>
              <a:t>Description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29325" y="2619375"/>
            <a:ext cx="5334000" cy="3785004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sz="3600" dirty="0"/>
              <a:t>Sexual contact- intimate touch, kissing, suggestive talk or narrative, nudity or exposure, conversations about sex, sexual relations.</a:t>
            </a:r>
          </a:p>
          <a:p>
            <a:r>
              <a:rPr lang="en-US" sz="3600" dirty="0"/>
              <a:t>Intimacy= lost ability to be effective in providing services and destroys trust in the foundation of work, program system,ect.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63683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Unethical behavior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/>
              <a:t>Undermines the mission of Prestige C&amp;H to provide a program/services that is safe and secure for clients and staff alike.</a:t>
            </a:r>
          </a:p>
        </p:txBody>
      </p:sp>
    </p:spTree>
    <p:extLst>
      <p:ext uri="{BB962C8B-B14F-4D97-AF65-F5344CB8AC3E}">
        <p14:creationId xmlns:p14="http://schemas.microsoft.com/office/powerpoint/2010/main" val="2084480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Unethical behavior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600" dirty="0"/>
              <a:t>Unethical  Behavior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/>
              <a:t>Abuse of clients</a:t>
            </a:r>
          </a:p>
          <a:p>
            <a:endParaRPr lang="en-US" dirty="0"/>
          </a:p>
          <a:p>
            <a:r>
              <a:rPr lang="en-US" sz="3600" dirty="0"/>
              <a:t>Inappropriate relationships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600" dirty="0"/>
              <a:t>Includes, but not limited to: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86475" y="2514600"/>
            <a:ext cx="5334000" cy="3763163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sz="3600" dirty="0"/>
              <a:t>Physical</a:t>
            </a:r>
          </a:p>
          <a:p>
            <a:r>
              <a:rPr lang="en-US" sz="3600" dirty="0"/>
              <a:t>Sexual</a:t>
            </a:r>
          </a:p>
          <a:p>
            <a:r>
              <a:rPr lang="en-US" sz="3600" dirty="0"/>
              <a:t>Emotional /psychological</a:t>
            </a:r>
          </a:p>
          <a:p>
            <a:r>
              <a:rPr lang="en-US" sz="3600" dirty="0"/>
              <a:t>Not limited targeting or ignoring</a:t>
            </a:r>
          </a:p>
          <a:p>
            <a:r>
              <a:rPr lang="en-US" sz="3600" dirty="0"/>
              <a:t>Bribery</a:t>
            </a:r>
          </a:p>
          <a:p>
            <a:r>
              <a:rPr lang="en-US" sz="3600" dirty="0"/>
              <a:t>Solicitation of gifts or favors</a:t>
            </a:r>
          </a:p>
          <a:p>
            <a:r>
              <a:rPr lang="en-US" sz="3600" dirty="0"/>
              <a:t>Improper contact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319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Unethical behavior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600" dirty="0"/>
              <a:t>Unethical  Behavior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sz="3600" dirty="0"/>
              <a:t>Fiscal Improprieties</a:t>
            </a:r>
          </a:p>
          <a:p>
            <a:endParaRPr lang="en-US" dirty="0"/>
          </a:p>
          <a:p>
            <a:r>
              <a:rPr lang="en-US" sz="3600" dirty="0"/>
              <a:t>Misconduct on –duty</a:t>
            </a:r>
          </a:p>
          <a:p>
            <a:endParaRPr lang="en-US" dirty="0"/>
          </a:p>
          <a:p>
            <a:r>
              <a:rPr lang="en-US" sz="3600" dirty="0"/>
              <a:t>Misconduct off- duty</a:t>
            </a:r>
            <a:r>
              <a:rPr lang="en-US" dirty="0"/>
              <a:t>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600" dirty="0"/>
              <a:t>Includes, but not limited to: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05500" y="2571750"/>
            <a:ext cx="5334000" cy="3741322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sz="3600" dirty="0"/>
              <a:t>Falsification of hours worked, or services produced.</a:t>
            </a:r>
          </a:p>
          <a:p>
            <a:r>
              <a:rPr lang="en-US" sz="3600" dirty="0"/>
              <a:t>Theft, misuse of funds or personal property of others</a:t>
            </a:r>
          </a:p>
          <a:p>
            <a:r>
              <a:rPr lang="en-US" sz="3600" dirty="0"/>
              <a:t>Insubordination, loss of temper</a:t>
            </a:r>
          </a:p>
          <a:p>
            <a:r>
              <a:rPr lang="en-US" sz="3600" dirty="0"/>
              <a:t>Inappropriate supervision of clients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0091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115811EF7E2044AAE0D40253EE1C56" ma:contentTypeVersion="4" ma:contentTypeDescription="Create a new document." ma:contentTypeScope="" ma:versionID="433b8e389065d7bb8f3fe91d97c8111c">
  <xsd:schema xmlns:xsd="http://www.w3.org/2001/XMLSchema" xmlns:xs="http://www.w3.org/2001/XMLSchema" xmlns:p="http://schemas.microsoft.com/office/2006/metadata/properties" xmlns:ns3="1321a246-c9e8-47c2-9334-c852232c0bf5" targetNamespace="http://schemas.microsoft.com/office/2006/metadata/properties" ma:root="true" ma:fieldsID="fcfb5d835e0198aa98637fb2cddc0195" ns3:_="">
    <xsd:import namespace="1321a246-c9e8-47c2-9334-c852232c0bf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21a246-c9e8-47c2-9334-c852232c0b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32C4484-4BEC-4B74-82C0-41795FA60550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1321a246-c9e8-47c2-9334-c852232c0bf5"/>
    <ds:schemaRef ds:uri="http://www.w3.org/XML/1998/namespace"/>
    <ds:schemaRef ds:uri="http://purl.org/dc/terms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E2F4F7C-4983-4DED-9214-6A14E29946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21a246-c9e8-47c2-9334-c852232c0b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0B8D921-DCAE-48C7-9E04-6AD5F3C1237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1696</Words>
  <Application>Microsoft Macintosh PowerPoint</Application>
  <PresentationFormat>Widescreen</PresentationFormat>
  <Paragraphs>226</Paragraphs>
  <Slides>35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Calibri</vt:lpstr>
      <vt:lpstr>Century Gothic</vt:lpstr>
      <vt:lpstr>Garamond</vt:lpstr>
      <vt:lpstr>Savon</vt:lpstr>
      <vt:lpstr>Ethics, Boundaries, Confidentiality &amp; Clients rights Training</vt:lpstr>
      <vt:lpstr>           Ethics</vt:lpstr>
      <vt:lpstr>              What is ethics?</vt:lpstr>
      <vt:lpstr>                Ethical Principals </vt:lpstr>
      <vt:lpstr>               Ethical behavior</vt:lpstr>
      <vt:lpstr>Ethical behavior</vt:lpstr>
      <vt:lpstr>Unethical behavior</vt:lpstr>
      <vt:lpstr>Unethical behavior</vt:lpstr>
      <vt:lpstr>Unethical behavior</vt:lpstr>
      <vt:lpstr>Boundaries </vt:lpstr>
      <vt:lpstr>What are boundaries? </vt:lpstr>
      <vt:lpstr>What are healthy Boundaries?      </vt:lpstr>
      <vt:lpstr>What are healthy Boundaries?      </vt:lpstr>
      <vt:lpstr>Confidentiality</vt:lpstr>
      <vt:lpstr>Why is confidentiality important?</vt:lpstr>
      <vt:lpstr>Why is confidentiality important?</vt:lpstr>
      <vt:lpstr>Examples</vt:lpstr>
      <vt:lpstr>General rule definition</vt:lpstr>
      <vt:lpstr>Confidentiality</vt:lpstr>
      <vt:lpstr>Limits of confidentiality </vt:lpstr>
      <vt:lpstr>HIPPA</vt:lpstr>
      <vt:lpstr>HIPPA</vt:lpstr>
      <vt:lpstr>Types of Protected Health Information</vt:lpstr>
      <vt:lpstr>Who Has to Comply with The Privacy Rule?</vt:lpstr>
      <vt:lpstr>PowerPoint Presentation</vt:lpstr>
      <vt:lpstr>When Can Protected Health Information be Shared?</vt:lpstr>
      <vt:lpstr>You Have the Right to:</vt:lpstr>
      <vt:lpstr>Client's Rights</vt:lpstr>
      <vt:lpstr>The rights of the person served</vt:lpstr>
      <vt:lpstr>The rights of the person served</vt:lpstr>
      <vt:lpstr>The rights of the person served</vt:lpstr>
      <vt:lpstr>The rights of the person served</vt:lpstr>
      <vt:lpstr>The rights of the person served, complaint procedures</vt:lpstr>
      <vt:lpstr>The rights of the person served, complaint procedures</vt:lpstr>
      <vt:lpstr>The rights of the person served, complaint procedures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Ethics, Boundaries, Confidentiality &amp; Clients rights Training</dc:title>
  <dc:creator>Dannelisse Torres</dc:creator>
  <cp:lastModifiedBy>Antoinette Koomson</cp:lastModifiedBy>
  <cp:revision>10</cp:revision>
  <cp:lastPrinted>2020-08-18T16:31:56Z</cp:lastPrinted>
  <dcterms:created xsi:type="dcterms:W3CDTF">2020-08-13T13:46:19Z</dcterms:created>
  <dcterms:modified xsi:type="dcterms:W3CDTF">2021-09-28T00:35:33Z</dcterms:modified>
</cp:coreProperties>
</file>