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7"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5" autoAdjust="0"/>
    <p:restoredTop sz="94660"/>
  </p:normalViewPr>
  <p:slideViewPr>
    <p:cSldViewPr snapToGrid="0">
      <p:cViewPr varScale="1">
        <p:scale>
          <a:sx n="115" d="100"/>
          <a:sy n="115" d="100"/>
        </p:scale>
        <p:origin x="224" y="1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F4322F0-7A7B-4945-9A0D-706DC0E1A693}" type="datetimeFigureOut">
              <a:rPr lang="en-US" smtClean="0"/>
              <a:t>9/27/21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0178B27-CFBA-4AEA-9546-9D31BB86A7BF}" type="slidenum">
              <a:rPr lang="en-US" smtClean="0"/>
              <a:t>‹#›</a:t>
            </a:fld>
            <a:endParaRPr lang="en-US"/>
          </a:p>
        </p:txBody>
      </p:sp>
    </p:spTree>
    <p:extLst>
      <p:ext uri="{BB962C8B-B14F-4D97-AF65-F5344CB8AC3E}">
        <p14:creationId xmlns:p14="http://schemas.microsoft.com/office/powerpoint/2010/main" val="14845038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01DEA0B-17D0-4770-91A9-285AC9B01F68}" type="datetimeFigureOut">
              <a:rPr lang="en-US"/>
              <a:t>9/27/21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74A2C6A-452C-48CB-8B52-ED8E9F30849C}" type="slidenum">
              <a:rPr lang="en-US"/>
              <a:t>‹#›</a:t>
            </a:fld>
            <a:endParaRPr lang="en-US"/>
          </a:p>
        </p:txBody>
      </p:sp>
    </p:spTree>
    <p:extLst>
      <p:ext uri="{BB962C8B-B14F-4D97-AF65-F5344CB8AC3E}">
        <p14:creationId xmlns:p14="http://schemas.microsoft.com/office/powerpoint/2010/main" val="3234256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A2C6A-452C-48CB-8B52-ED8E9F30849C}" type="slidenum">
              <a:rPr lang="en-US"/>
              <a:t>1</a:t>
            </a:fld>
            <a:endParaRPr lang="en-US"/>
          </a:p>
        </p:txBody>
      </p:sp>
    </p:spTree>
    <p:extLst>
      <p:ext uri="{BB962C8B-B14F-4D97-AF65-F5344CB8AC3E}">
        <p14:creationId xmlns:p14="http://schemas.microsoft.com/office/powerpoint/2010/main" val="25800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A2C6A-452C-48CB-8B52-ED8E9F30849C}" type="slidenum">
              <a:rPr lang="en-US"/>
              <a:t>10</a:t>
            </a:fld>
            <a:endParaRPr lang="en-US"/>
          </a:p>
        </p:txBody>
      </p:sp>
    </p:spTree>
    <p:extLst>
      <p:ext uri="{BB962C8B-B14F-4D97-AF65-F5344CB8AC3E}">
        <p14:creationId xmlns:p14="http://schemas.microsoft.com/office/powerpoint/2010/main" val="2707367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A2C6A-452C-48CB-8B52-ED8E9F30849C}" type="slidenum">
              <a:rPr lang="en-US"/>
              <a:t>11</a:t>
            </a:fld>
            <a:endParaRPr lang="en-US"/>
          </a:p>
        </p:txBody>
      </p:sp>
    </p:spTree>
    <p:extLst>
      <p:ext uri="{BB962C8B-B14F-4D97-AF65-F5344CB8AC3E}">
        <p14:creationId xmlns:p14="http://schemas.microsoft.com/office/powerpoint/2010/main" val="2278478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A2C6A-452C-48CB-8B52-ED8E9F30849C}" type="slidenum">
              <a:rPr lang="en-US"/>
              <a:t>2</a:t>
            </a:fld>
            <a:endParaRPr lang="en-US"/>
          </a:p>
        </p:txBody>
      </p:sp>
    </p:spTree>
    <p:extLst>
      <p:ext uri="{BB962C8B-B14F-4D97-AF65-F5344CB8AC3E}">
        <p14:creationId xmlns:p14="http://schemas.microsoft.com/office/powerpoint/2010/main" val="1191255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A2C6A-452C-48CB-8B52-ED8E9F30849C}" type="slidenum">
              <a:rPr lang="en-US"/>
              <a:t>3</a:t>
            </a:fld>
            <a:endParaRPr lang="en-US"/>
          </a:p>
        </p:txBody>
      </p:sp>
    </p:spTree>
    <p:extLst>
      <p:ext uri="{BB962C8B-B14F-4D97-AF65-F5344CB8AC3E}">
        <p14:creationId xmlns:p14="http://schemas.microsoft.com/office/powerpoint/2010/main" val="477127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A2C6A-452C-48CB-8B52-ED8E9F30849C}" type="slidenum">
              <a:rPr lang="en-US"/>
              <a:t>4</a:t>
            </a:fld>
            <a:endParaRPr lang="en-US"/>
          </a:p>
        </p:txBody>
      </p:sp>
    </p:spTree>
    <p:extLst>
      <p:ext uri="{BB962C8B-B14F-4D97-AF65-F5344CB8AC3E}">
        <p14:creationId xmlns:p14="http://schemas.microsoft.com/office/powerpoint/2010/main" val="3881189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A2C6A-452C-48CB-8B52-ED8E9F30849C}" type="slidenum">
              <a:rPr lang="en-US"/>
              <a:t>5</a:t>
            </a:fld>
            <a:endParaRPr lang="en-US"/>
          </a:p>
        </p:txBody>
      </p:sp>
    </p:spTree>
    <p:extLst>
      <p:ext uri="{BB962C8B-B14F-4D97-AF65-F5344CB8AC3E}">
        <p14:creationId xmlns:p14="http://schemas.microsoft.com/office/powerpoint/2010/main" val="3204888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A2C6A-452C-48CB-8B52-ED8E9F30849C}" type="slidenum">
              <a:rPr lang="en-US"/>
              <a:t>6</a:t>
            </a:fld>
            <a:endParaRPr lang="en-US"/>
          </a:p>
        </p:txBody>
      </p:sp>
    </p:spTree>
    <p:extLst>
      <p:ext uri="{BB962C8B-B14F-4D97-AF65-F5344CB8AC3E}">
        <p14:creationId xmlns:p14="http://schemas.microsoft.com/office/powerpoint/2010/main" val="400178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A2C6A-452C-48CB-8B52-ED8E9F30849C}" type="slidenum">
              <a:rPr lang="en-US"/>
              <a:t>7</a:t>
            </a:fld>
            <a:endParaRPr lang="en-US"/>
          </a:p>
        </p:txBody>
      </p:sp>
    </p:spTree>
    <p:extLst>
      <p:ext uri="{BB962C8B-B14F-4D97-AF65-F5344CB8AC3E}">
        <p14:creationId xmlns:p14="http://schemas.microsoft.com/office/powerpoint/2010/main" val="3497296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A2C6A-452C-48CB-8B52-ED8E9F30849C}" type="slidenum">
              <a:rPr lang="en-US"/>
              <a:t>8</a:t>
            </a:fld>
            <a:endParaRPr lang="en-US"/>
          </a:p>
        </p:txBody>
      </p:sp>
    </p:spTree>
    <p:extLst>
      <p:ext uri="{BB962C8B-B14F-4D97-AF65-F5344CB8AC3E}">
        <p14:creationId xmlns:p14="http://schemas.microsoft.com/office/powerpoint/2010/main" val="789250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A2C6A-452C-48CB-8B52-ED8E9F30849C}" type="slidenum">
              <a:rPr lang="en-US"/>
              <a:t>9</a:t>
            </a:fld>
            <a:endParaRPr lang="en-US"/>
          </a:p>
        </p:txBody>
      </p:sp>
    </p:spTree>
    <p:extLst>
      <p:ext uri="{BB962C8B-B14F-4D97-AF65-F5344CB8AC3E}">
        <p14:creationId xmlns:p14="http://schemas.microsoft.com/office/powerpoint/2010/main" val="1645921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dirty="0"/>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9/27/21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84179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338873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dirty="0"/>
              <a:t>Click to edit Master title style</a:t>
            </a:r>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528887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dirty="0"/>
              <a:t>Click to edit Master title style</a:t>
            </a:r>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dirty="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510319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66140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46CE7D5-CF57-46EF-B807-FDD0502418D4}" type="datetimeFigureOut">
              <a:rPr lang="en-US" smtClean="0"/>
              <a:t>9/27/21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04926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46CE7D5-CF57-46EF-B807-FDD0502418D4}" type="datetimeFigureOut">
              <a:rPr lang="en-US" smtClean="0"/>
              <a:t>9/27/21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9768967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nchorCtr="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04363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dirty="0"/>
              <a:t>Click to edit Master title style</a:t>
            </a:r>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18820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p:txBody>
          <a:bodyPr/>
          <a:lstStyle/>
          <a:p>
            <a:fld id="{846CE7D5-CF57-46EF-B807-FDD0502418D4}" type="datetimeFigureOut">
              <a:rPr lang="en-US" smtClean="0"/>
              <a:t>9/27/21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35488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52280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9/27/21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150239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9/27/21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50147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Date Placeholder 2"/>
          <p:cNvSpPr>
            <a:spLocks noGrp="1"/>
          </p:cNvSpPr>
          <p:nvPr>
            <p:ph type="dt" sz="half" idx="10"/>
          </p:nvPr>
        </p:nvSpPr>
        <p:spPr/>
        <p:txBody>
          <a:bodyPr/>
          <a:lstStyle/>
          <a:p>
            <a:fld id="{846CE7D5-CF57-46EF-B807-FDD0502418D4}" type="datetimeFigureOut">
              <a:rPr lang="en-US" smtClean="0"/>
              <a:t>9/27/21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895856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46CE7D5-CF57-46EF-B807-FDD0502418D4}" type="datetimeFigureOut">
              <a:rPr lang="en-US" smtClean="0"/>
              <a:t>9/27/21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602111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dirty="0"/>
              <a:t>Click to edit Master title style</a:t>
            </a:r>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7" name="Date Placeholder 4"/>
          <p:cNvSpPr>
            <a:spLocks noGrp="1"/>
          </p:cNvSpPr>
          <p:nvPr>
            <p:ph type="dt" sz="half" idx="10"/>
          </p:nvPr>
        </p:nvSpPr>
        <p:spPr/>
        <p:txBody>
          <a:bodyPr/>
          <a:lstStyle/>
          <a:p>
            <a:fld id="{846CE7D5-CF57-46EF-B807-FDD0502418D4}" type="datetimeFigureOut">
              <a:rPr lang="en-US" smtClean="0"/>
              <a:t>9/27/21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16828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dirty="0"/>
              <a:t>Click to edit Master title style</a:t>
            </a:r>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145985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46CE7D5-CF57-46EF-B807-FDD0502418D4}" type="datetimeFigureOut">
              <a:rPr lang="en-US" smtClean="0"/>
              <a:t>9/27/21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1415164818"/>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685800"/>
            <a:ext cx="8825658" cy="3329581"/>
          </a:xfrm>
        </p:spPr>
        <p:txBody>
          <a:bodyPr/>
          <a:lstStyle/>
          <a:p>
            <a:pPr algn="ctr"/>
            <a:r>
              <a:rPr lang="en-US" sz="4800" dirty="0"/>
              <a:t>Employee Health / Ergonomics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Helpful Tips </a:t>
            </a:r>
          </a:p>
        </p:txBody>
      </p:sp>
      <p:sp>
        <p:nvSpPr>
          <p:cNvPr id="3" name="Content Placeholder 2"/>
          <p:cNvSpPr>
            <a:spLocks noGrp="1"/>
          </p:cNvSpPr>
          <p:nvPr>
            <p:ph idx="1"/>
          </p:nvPr>
        </p:nvSpPr>
        <p:spPr/>
        <p:txBody>
          <a:bodyPr vert="horz" lIns="91440" tIns="45720" rIns="91440" bIns="45720" rtlCol="0" anchor="t">
            <a:normAutofit lnSpcReduction="10000"/>
          </a:bodyPr>
          <a:lstStyle/>
          <a:p>
            <a:r>
              <a:rPr lang="en-US" dirty="0"/>
              <a:t>Modify equipment, tools or work area to prevent strain or wear and tear on the body.</a:t>
            </a:r>
          </a:p>
          <a:p>
            <a:r>
              <a:rPr lang="en-US" dirty="0"/>
              <a:t>Using tools to assist you getting the task done, such as a sit – to stand to help or  gait-belt.</a:t>
            </a:r>
          </a:p>
          <a:p>
            <a:r>
              <a:rPr lang="en-US" dirty="0"/>
              <a:t>Rest periods are important .</a:t>
            </a:r>
          </a:p>
          <a:p>
            <a:r>
              <a:rPr lang="en-US" dirty="0"/>
              <a:t>Be aware of your surroundings to prevent falls, be aware and know how to use the equipment you are using to prevent injuries. If you do not know how,</a:t>
            </a:r>
            <a:r>
              <a:rPr lang="en-US" u="sng" dirty="0"/>
              <a:t>ASK!</a:t>
            </a:r>
          </a:p>
          <a:p>
            <a:r>
              <a:rPr lang="en-US" dirty="0"/>
              <a:t>If injuries or issues are reported quickly, the company can look at the environment and factors to help prevent further or reoccurring injuries.</a:t>
            </a:r>
          </a:p>
          <a:p>
            <a:r>
              <a:rPr lang="en-US" dirty="0"/>
              <a:t>Report injuries promptly.</a:t>
            </a:r>
          </a:p>
        </p:txBody>
      </p:sp>
    </p:spTree>
    <p:extLst>
      <p:ext uri="{BB962C8B-B14F-4D97-AF65-F5344CB8AC3E}">
        <p14:creationId xmlns:p14="http://schemas.microsoft.com/office/powerpoint/2010/main" val="289494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dirty="0">
                <a:solidFill>
                  <a:srgbClr val="EBEBEB"/>
                </a:solidFill>
              </a:rPr>
              <a:t>The End</a:t>
            </a:r>
          </a:p>
        </p:txBody>
      </p:sp>
      <p:sp>
        <p:nvSpPr>
          <p:cNvPr id="3" name="Text Placeholder 2"/>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2802563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Employee Health</a:t>
            </a:r>
          </a:p>
        </p:txBody>
      </p:sp>
      <p:sp>
        <p:nvSpPr>
          <p:cNvPr id="3" name="Content Placeholder 2"/>
          <p:cNvSpPr>
            <a:spLocks noGrp="1"/>
          </p:cNvSpPr>
          <p:nvPr>
            <p:ph idx="1"/>
          </p:nvPr>
        </p:nvSpPr>
        <p:spPr/>
        <p:txBody>
          <a:bodyPr vert="horz" lIns="91440" tIns="45720" rIns="91440" bIns="45720" rtlCol="0" anchor="t">
            <a:normAutofit/>
          </a:bodyPr>
          <a:lstStyle/>
          <a:p>
            <a:r>
              <a:rPr lang="en-US" sz="2400" dirty="0"/>
              <a:t>It is important to take care of yourself in order to take care of others.</a:t>
            </a:r>
          </a:p>
          <a:p>
            <a:r>
              <a:rPr lang="en-US" sz="2400" dirty="0"/>
              <a:t>Make sure to take care of yourself; get enough sleep, exercise and follow a healthy diet.</a:t>
            </a:r>
          </a:p>
          <a:p>
            <a:r>
              <a:rPr lang="en-US" sz="2400" dirty="0"/>
              <a:t>Employee mental and physical health is important to tend in order to take care of others.</a:t>
            </a:r>
          </a:p>
          <a:p>
            <a:r>
              <a:rPr lang="en-US" sz="2400" dirty="0"/>
              <a:t>Make sure you’re up to date with your vaccines and immunizations. </a:t>
            </a:r>
          </a:p>
          <a:p>
            <a:r>
              <a:rPr lang="en-US" sz="2400" dirty="0"/>
              <a:t>Take care of yourself to prevent injuries and illnesses.</a:t>
            </a:r>
            <a:r>
              <a:rPr lang="en-US" dirty="0"/>
              <a:t> </a:t>
            </a:r>
          </a:p>
        </p:txBody>
      </p:sp>
    </p:spTree>
    <p:extLst>
      <p:ext uri="{BB962C8B-B14F-4D97-AF65-F5344CB8AC3E}">
        <p14:creationId xmlns:p14="http://schemas.microsoft.com/office/powerpoint/2010/main" val="1282517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Hazards in Home Healthcare </a:t>
            </a:r>
            <a:endParaRPr lang="en-US"/>
          </a:p>
        </p:txBody>
      </p:sp>
      <p:sp>
        <p:nvSpPr>
          <p:cNvPr id="3" name="Content Placeholder 2"/>
          <p:cNvSpPr>
            <a:spLocks noGrp="1"/>
          </p:cNvSpPr>
          <p:nvPr>
            <p:ph idx="1"/>
          </p:nvPr>
        </p:nvSpPr>
        <p:spPr/>
        <p:txBody>
          <a:bodyPr vert="horz" lIns="91440" tIns="45720" rIns="91440" bIns="45720" rtlCol="0" anchor="t">
            <a:normAutofit/>
          </a:bodyPr>
          <a:lstStyle/>
          <a:p>
            <a:r>
              <a:rPr lang="en-US" sz="2800" dirty="0"/>
              <a:t>In home health you may have little control over your work environment, which may have numerous health and safety hazards.</a:t>
            </a:r>
          </a:p>
          <a:p>
            <a:r>
              <a:rPr lang="en-US" sz="2800" dirty="0"/>
              <a:t>According to OSHA ,"these hazards include bloodborne pathogens and biological hazards, latex sensitivity, ergonomic hazards from patient lifting, violence, hostile animals and unhygienic and dangerous conditions.</a:t>
            </a:r>
            <a:r>
              <a:rPr lang="en-US" dirty="0"/>
              <a:t>"</a:t>
            </a:r>
          </a:p>
          <a:p>
            <a:pPr marL="0" indent="0">
              <a:buNone/>
            </a:pPr>
            <a:r>
              <a:rPr lang="en-US" dirty="0"/>
              <a:t>  </a:t>
            </a:r>
            <a:endParaRPr dirty="0"/>
          </a:p>
        </p:txBody>
      </p:sp>
    </p:spTree>
    <p:extLst>
      <p:ext uri="{BB962C8B-B14F-4D97-AF65-F5344CB8AC3E}">
        <p14:creationId xmlns:p14="http://schemas.microsoft.com/office/powerpoint/2010/main" val="1053413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Areas of Risk in Home Care</a:t>
            </a:r>
          </a:p>
        </p:txBody>
      </p:sp>
      <p:sp>
        <p:nvSpPr>
          <p:cNvPr id="3" name="Content Placeholder 2"/>
          <p:cNvSpPr>
            <a:spLocks noGrp="1"/>
          </p:cNvSpPr>
          <p:nvPr>
            <p:ph idx="1"/>
          </p:nvPr>
        </p:nvSpPr>
        <p:spPr>
          <a:xfrm>
            <a:off x="1162050" y="1704975"/>
            <a:ext cx="9141577" cy="4814397"/>
          </a:xfrm>
        </p:spPr>
        <p:txBody>
          <a:bodyPr vert="horz" lIns="91440" tIns="45720" rIns="91440" bIns="45720" rtlCol="0" anchor="t">
            <a:normAutofit/>
          </a:bodyPr>
          <a:lstStyle/>
          <a:p>
            <a:r>
              <a:rPr lang="en-US" dirty="0"/>
              <a:t>Muscle and bone injuries including strain transferring clients, cleaning,lifting.</a:t>
            </a:r>
          </a:p>
          <a:p>
            <a:r>
              <a:rPr lang="en-US" dirty="0"/>
              <a:t>Exposure risks</a:t>
            </a:r>
          </a:p>
          <a:p>
            <a:pPr marL="0" indent="0" algn="ctr">
              <a:buNone/>
            </a:pPr>
            <a:r>
              <a:rPr lang="en-US" dirty="0"/>
              <a:t>    - Airborne pathogens, needle sticks, cleaning products, animals, latex, extreme temperatures.</a:t>
            </a:r>
          </a:p>
          <a:p>
            <a:pPr>
              <a:buChar char="•"/>
            </a:pPr>
            <a:r>
              <a:rPr lang="en-US" dirty="0"/>
              <a:t> Emotional and mental stress</a:t>
            </a:r>
          </a:p>
          <a:p>
            <a:pPr marL="0" indent="0" algn="ctr">
              <a:buNone/>
            </a:pPr>
            <a:r>
              <a:rPr lang="en-US" dirty="0"/>
              <a:t>    - Overworking, grieving, challenging interaction, life   situations(finance, housing,transportation)</a:t>
            </a:r>
          </a:p>
          <a:p>
            <a:pPr>
              <a:buChar char="•"/>
            </a:pPr>
            <a:r>
              <a:rPr lang="en-US" dirty="0"/>
              <a:t> Emergency and personal safety</a:t>
            </a:r>
          </a:p>
          <a:p>
            <a:pPr marL="0" indent="0" algn="ctr">
              <a:buNone/>
            </a:pPr>
            <a:r>
              <a:rPr lang="en-US" dirty="0"/>
              <a:t>    -Violence, dangerous working area, driving to/from work, fires, electrical outages, floods,storms.</a:t>
            </a:r>
          </a:p>
        </p:txBody>
      </p:sp>
    </p:spTree>
    <p:extLst>
      <p:ext uri="{BB962C8B-B14F-4D97-AF65-F5344CB8AC3E}">
        <p14:creationId xmlns:p14="http://schemas.microsoft.com/office/powerpoint/2010/main" val="3845120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Home Health care Worker</a:t>
            </a:r>
            <a:endParaRPr lang="en-US"/>
          </a:p>
        </p:txBody>
      </p:sp>
      <p:sp>
        <p:nvSpPr>
          <p:cNvPr id="3" name="Content Placeholder 2"/>
          <p:cNvSpPr>
            <a:spLocks noGrp="1"/>
          </p:cNvSpPr>
          <p:nvPr>
            <p:ph idx="1"/>
          </p:nvPr>
        </p:nvSpPr>
        <p:spPr>
          <a:xfrm>
            <a:off x="1103312" y="1647568"/>
            <a:ext cx="8946541" cy="4600831"/>
          </a:xfrm>
        </p:spPr>
        <p:txBody>
          <a:bodyPr vert="horz" lIns="91440" tIns="45720" rIns="91440" bIns="45720" rtlCol="0" anchor="t">
            <a:normAutofit fontScale="92500" lnSpcReduction="20000"/>
          </a:bodyPr>
          <a:lstStyle/>
          <a:p>
            <a:r>
              <a:rPr lang="en-US" sz="2600" dirty="0"/>
              <a:t>Prevention is important in home health.</a:t>
            </a:r>
          </a:p>
          <a:p>
            <a:pPr marL="0" indent="0">
              <a:buNone/>
            </a:pPr>
            <a:r>
              <a:rPr lang="en-US" sz="2600" dirty="0"/>
              <a:t>      Use the tools and knowledge you have to prevent exposure to unsafe conditions, be aware of your surroundings, be safe driving, be careful with needle sticks and sharps to prevent injuries, use latex- free items if necessary, prevent musculoskeletal disorders such as by using proper body mechanics, be aware and prevent violence, use proper protective gear to prevent the spread of infection and diseases.</a:t>
            </a:r>
          </a:p>
          <a:p>
            <a:pPr>
              <a:buChar char="•"/>
            </a:pPr>
            <a:r>
              <a:rPr lang="en-US" sz="2600" dirty="0"/>
              <a:t>If you get pricked with a needle, wash the area with soap and water and report it to your supervisor immediately.</a:t>
            </a:r>
            <a:endParaRPr sz="2600" dirty="0"/>
          </a:p>
          <a:p>
            <a:pPr>
              <a:buChar char="•"/>
            </a:pPr>
            <a:r>
              <a:rPr lang="en-US" sz="2600" dirty="0"/>
              <a:t>All injuries should be promptly reported! </a:t>
            </a:r>
            <a:r>
              <a:rPr lang="en-US" dirty="0"/>
              <a:t>   </a:t>
            </a:r>
          </a:p>
        </p:txBody>
      </p:sp>
    </p:spTree>
    <p:extLst>
      <p:ext uri="{BB962C8B-B14F-4D97-AF65-F5344CB8AC3E}">
        <p14:creationId xmlns:p14="http://schemas.microsoft.com/office/powerpoint/2010/main" val="3499226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Ergonomics</a:t>
            </a:r>
          </a:p>
        </p:txBody>
      </p:sp>
      <p:sp>
        <p:nvSpPr>
          <p:cNvPr id="3" name="Content Placeholder 2"/>
          <p:cNvSpPr>
            <a:spLocks noGrp="1"/>
          </p:cNvSpPr>
          <p:nvPr>
            <p:ph idx="1"/>
          </p:nvPr>
        </p:nvSpPr>
        <p:spPr/>
        <p:txBody>
          <a:bodyPr vert="horz" lIns="91440" tIns="45720" rIns="91440" bIns="45720" rtlCol="0" anchor="t">
            <a:normAutofit/>
          </a:bodyPr>
          <a:lstStyle/>
          <a:p>
            <a:r>
              <a:rPr lang="en-US" sz="2400" dirty="0"/>
              <a:t>The study of people's efficiency in their working environment.</a:t>
            </a:r>
          </a:p>
          <a:p>
            <a:r>
              <a:rPr sz="2400" dirty="0"/>
              <a:t>Fitting a job to a person to help lessen muscle fatigue, increase productivity and reduce the number of severity of work- related MSD (musculoskeletal disorders)</a:t>
            </a:r>
          </a:p>
          <a:p>
            <a:r>
              <a:rPr sz="2400" dirty="0"/>
              <a:t>MDS such as rotator cuff injuries, muscle strains, low back injuries, carpal tunnel. </a:t>
            </a:r>
          </a:p>
          <a:p>
            <a:r>
              <a:rPr sz="2400" dirty="0"/>
              <a:t>Employers are responsible for providing a safe and healthy workplace for their workers.</a:t>
            </a:r>
            <a:r>
              <a:rPr dirty="0"/>
              <a:t> </a:t>
            </a:r>
          </a:p>
        </p:txBody>
      </p:sp>
    </p:spTree>
    <p:extLst>
      <p:ext uri="{BB962C8B-B14F-4D97-AF65-F5344CB8AC3E}">
        <p14:creationId xmlns:p14="http://schemas.microsoft.com/office/powerpoint/2010/main" val="603889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Risk Factors of Work Related Injuries Due to Ergonomics </a:t>
            </a:r>
          </a:p>
        </p:txBody>
      </p:sp>
      <p:sp>
        <p:nvSpPr>
          <p:cNvPr id="3" name="Content Placeholder 2"/>
          <p:cNvSpPr>
            <a:spLocks noGrp="1"/>
          </p:cNvSpPr>
          <p:nvPr>
            <p:ph idx="1"/>
          </p:nvPr>
        </p:nvSpPr>
        <p:spPr/>
        <p:txBody>
          <a:bodyPr vert="horz" lIns="91440" tIns="45720" rIns="91440" bIns="45720" rtlCol="0" anchor="t">
            <a:noAutofit/>
          </a:bodyPr>
          <a:lstStyle/>
          <a:p>
            <a:r>
              <a:rPr lang="en-US" sz="1600" dirty="0"/>
              <a:t>Exerting excessive force.</a:t>
            </a:r>
          </a:p>
          <a:p>
            <a:pPr marL="0" indent="0" algn="ctr">
              <a:buNone/>
            </a:pPr>
            <a:r>
              <a:rPr lang="en-US" sz="1600" dirty="0"/>
              <a:t>     -heavy lifting, pushing or pulling objects.</a:t>
            </a:r>
          </a:p>
          <a:p>
            <a:pPr>
              <a:buChar char="•"/>
            </a:pPr>
            <a:r>
              <a:rPr lang="en-US" sz="1600" dirty="0"/>
              <a:t>Repetitively performing the same or similar task.</a:t>
            </a:r>
          </a:p>
          <a:p>
            <a:pPr marL="0" indent="0" algn="ctr">
              <a:buNone/>
            </a:pPr>
            <a:r>
              <a:rPr lang="en-US" sz="1600" dirty="0"/>
              <a:t>     -The same motion or series of motion continuously done frequently for extended periods.</a:t>
            </a:r>
          </a:p>
          <a:p>
            <a:pPr>
              <a:buChar char="•"/>
            </a:pPr>
            <a:r>
              <a:rPr lang="en-US" sz="1600" dirty="0"/>
              <a:t>Working in awkward postures or the same posture for long periods.</a:t>
            </a:r>
          </a:p>
          <a:p>
            <a:pPr marL="0" indent="0" algn="ctr">
              <a:buNone/>
            </a:pPr>
            <a:r>
              <a:rPr lang="en-US" sz="1600" dirty="0"/>
              <a:t>       -e.g.kneeling, reaching above shoulders leaning over a counter, twisting when lifting.</a:t>
            </a:r>
          </a:p>
          <a:p>
            <a:pPr>
              <a:buChar char="•"/>
            </a:pPr>
            <a:r>
              <a:rPr lang="en-US" sz="1600" dirty="0"/>
              <a:t>Localized pressure to the body part.</a:t>
            </a:r>
          </a:p>
          <a:p>
            <a:pPr marL="0" indent="0" algn="ctr">
              <a:buNone/>
            </a:pPr>
            <a:r>
              <a:rPr lang="en-US" sz="1600" dirty="0"/>
              <a:t>      -Pressing body against hard or sharp edges.</a:t>
            </a:r>
          </a:p>
          <a:p>
            <a:pPr>
              <a:buChar char="•"/>
            </a:pPr>
            <a:r>
              <a:rPr lang="en-US" sz="1600" dirty="0"/>
              <a:t>Vibrations</a:t>
            </a:r>
          </a:p>
          <a:p>
            <a:pPr marL="0" indent="0" algn="ctr">
              <a:buNone/>
            </a:pPr>
            <a:r>
              <a:rPr lang="en-US" sz="1600" dirty="0"/>
              <a:t>      - can cause number of health issues including lost of feeling.</a:t>
            </a:r>
          </a:p>
          <a:p>
            <a:pPr>
              <a:buChar char="•"/>
            </a:pPr>
            <a:r>
              <a:rPr lang="en-US" sz="1600" dirty="0"/>
              <a:t>Combination of risk factors.</a:t>
            </a:r>
          </a:p>
        </p:txBody>
      </p:sp>
    </p:spTree>
    <p:extLst>
      <p:ext uri="{BB962C8B-B14F-4D97-AF65-F5344CB8AC3E}">
        <p14:creationId xmlns:p14="http://schemas.microsoft.com/office/powerpoint/2010/main" val="2094523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Solutions for Hazards in the Workplace</a:t>
            </a:r>
          </a:p>
        </p:txBody>
      </p:sp>
      <p:sp>
        <p:nvSpPr>
          <p:cNvPr id="3" name="Content Placeholder 2"/>
          <p:cNvSpPr>
            <a:spLocks noGrp="1"/>
          </p:cNvSpPr>
          <p:nvPr>
            <p:ph idx="1"/>
          </p:nvPr>
        </p:nvSpPr>
        <p:spPr/>
        <p:txBody>
          <a:bodyPr vert="horz" lIns="91440" tIns="45720" rIns="91440" bIns="45720" rtlCol="0" anchor="t">
            <a:normAutofit/>
          </a:bodyPr>
          <a:lstStyle/>
          <a:p>
            <a:pPr>
              <a:buChar char="•"/>
            </a:pPr>
            <a:r>
              <a:rPr lang="en-US" dirty="0"/>
              <a:t>Engineering Control – a physical change to the workplace, eliminates/reduces hazard on the job.</a:t>
            </a:r>
          </a:p>
          <a:p>
            <a:pPr marL="0" indent="0" algn="ctr">
              <a:buNone/>
            </a:pPr>
            <a:r>
              <a:rPr lang="en-US" dirty="0"/>
              <a:t>   - A device to lift and reposition such as a Hoyer.</a:t>
            </a:r>
          </a:p>
          <a:p>
            <a:pPr>
              <a:buChar char="•"/>
            </a:pPr>
            <a:r>
              <a:rPr lang="en-US" dirty="0"/>
              <a:t>Administrative and work Practice Control – establish efficient procedures.</a:t>
            </a:r>
            <a:endParaRPr dirty="0"/>
          </a:p>
          <a:p>
            <a:pPr marL="0" indent="0" algn="ctr">
              <a:buNone/>
            </a:pPr>
            <a:r>
              <a:rPr lang="en-US" dirty="0"/>
              <a:t>    - Require heavy loads be lifted by two people or staff floaters to  provide periodic breaks between scheduled breaks .     </a:t>
            </a:r>
            <a:endParaRPr dirty="0"/>
          </a:p>
          <a:p>
            <a:pPr>
              <a:buChar char="•"/>
            </a:pPr>
            <a:r>
              <a:rPr dirty="0"/>
              <a:t>Personal Protective Equipment – use protection to decrease exposure to ergonomic – related risk factors.</a:t>
            </a:r>
          </a:p>
          <a:p>
            <a:pPr marL="0" indent="0" algn="ctr">
              <a:buNone/>
            </a:pPr>
            <a:r>
              <a:rPr dirty="0"/>
              <a:t>     - Use padding to reduce direct contact with hard or vibrating objects.</a:t>
            </a:r>
          </a:p>
        </p:txBody>
      </p:sp>
    </p:spTree>
    <p:extLst>
      <p:ext uri="{BB962C8B-B14F-4D97-AF65-F5344CB8AC3E}">
        <p14:creationId xmlns:p14="http://schemas.microsoft.com/office/powerpoint/2010/main" val="1478722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Body Mechanics</a:t>
            </a:r>
          </a:p>
        </p:txBody>
      </p:sp>
      <p:sp>
        <p:nvSpPr>
          <p:cNvPr id="3" name="Content Placeholder 2"/>
          <p:cNvSpPr>
            <a:spLocks noGrp="1"/>
          </p:cNvSpPr>
          <p:nvPr>
            <p:ph idx="1"/>
          </p:nvPr>
        </p:nvSpPr>
        <p:spPr/>
        <p:txBody>
          <a:bodyPr vert="horz" lIns="91440" tIns="45720" rIns="91440" bIns="45720" rtlCol="0" anchor="t">
            <a:normAutofit/>
          </a:bodyPr>
          <a:lstStyle/>
          <a:p>
            <a:r>
              <a:rPr lang="en-US" sz="2400" dirty="0"/>
              <a:t>Refers to the way we move our body.</a:t>
            </a:r>
          </a:p>
          <a:p>
            <a:r>
              <a:rPr lang="en-US" sz="2400" dirty="0"/>
              <a:t>Proper posture is important in body mechanics .</a:t>
            </a:r>
          </a:p>
          <a:p>
            <a:r>
              <a:rPr lang="en-US" sz="2400" dirty="0"/>
              <a:t>Regular exercise can help with body mechanics such as preventing back issues and maintaining good health .</a:t>
            </a:r>
          </a:p>
          <a:p>
            <a:r>
              <a:rPr lang="en-US" sz="2400" dirty="0"/>
              <a:t>When lifting an object  spread your legs not your back, keep the object closer to the body.</a:t>
            </a:r>
          </a:p>
          <a:p>
            <a:r>
              <a:rPr lang="en-US" sz="2400" dirty="0"/>
              <a:t>If the object is too heavy, call for assistance.</a:t>
            </a:r>
          </a:p>
          <a:p>
            <a:r>
              <a:rPr lang="en-US" sz="2400" dirty="0"/>
              <a:t>Kneel when working in a low position, do not bend with your back.</a:t>
            </a:r>
          </a:p>
        </p:txBody>
      </p:sp>
    </p:spTree>
    <p:extLst>
      <p:ext uri="{BB962C8B-B14F-4D97-AF65-F5344CB8AC3E}">
        <p14:creationId xmlns:p14="http://schemas.microsoft.com/office/powerpoint/2010/main" val="14149886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107</TotalTime>
  <Words>830</Words>
  <Application>Microsoft Macintosh PowerPoint</Application>
  <PresentationFormat>Widescreen</PresentationFormat>
  <Paragraphs>74</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Century Gothic</vt:lpstr>
      <vt:lpstr>Wingdings 3</vt:lpstr>
      <vt:lpstr>Ion</vt:lpstr>
      <vt:lpstr>Employee Health / Ergonomics</vt:lpstr>
      <vt:lpstr>Employee Health</vt:lpstr>
      <vt:lpstr>Hazards in Home Healthcare </vt:lpstr>
      <vt:lpstr>Areas of Risk in Home Care</vt:lpstr>
      <vt:lpstr>Home Health care Worker</vt:lpstr>
      <vt:lpstr>Ergonomics</vt:lpstr>
      <vt:lpstr>Risk Factors of Work Related Injuries Due to Ergonomics </vt:lpstr>
      <vt:lpstr>Solutions for Hazards in the Workplace</vt:lpstr>
      <vt:lpstr>Body Mechanics</vt:lpstr>
      <vt:lpstr>Helpful Tips </vt:lpstr>
      <vt:lpstr>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Antoinette Koomson</cp:lastModifiedBy>
  <cp:revision>8</cp:revision>
  <cp:lastPrinted>2017-07-28T16:40:59Z</cp:lastPrinted>
  <dcterms:created xsi:type="dcterms:W3CDTF">2013-07-15T20:26:40Z</dcterms:created>
  <dcterms:modified xsi:type="dcterms:W3CDTF">2021-09-28T00:33:01Z</dcterms:modified>
</cp:coreProperties>
</file>