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805" r:id="rId2"/>
  </p:sldMasterIdLst>
  <p:notesMasterIdLst>
    <p:notesMasterId r:id="rId25"/>
  </p:notesMasterIdLst>
  <p:handoutMasterIdLst>
    <p:handoutMasterId r:id="rId26"/>
  </p:handoutMasterIdLst>
  <p:sldIdLst>
    <p:sldId id="256" r:id="rId3"/>
    <p:sldId id="274" r:id="rId4"/>
    <p:sldId id="270" r:id="rId5"/>
    <p:sldId id="257" r:id="rId6"/>
    <p:sldId id="258" r:id="rId7"/>
    <p:sldId id="259" r:id="rId8"/>
    <p:sldId id="260" r:id="rId9"/>
    <p:sldId id="261" r:id="rId10"/>
    <p:sldId id="262" r:id="rId11"/>
    <p:sldId id="263" r:id="rId12"/>
    <p:sldId id="265" r:id="rId13"/>
    <p:sldId id="266" r:id="rId14"/>
    <p:sldId id="267" r:id="rId15"/>
    <p:sldId id="268" r:id="rId16"/>
    <p:sldId id="269" r:id="rId17"/>
    <p:sldId id="271" r:id="rId18"/>
    <p:sldId id="272" r:id="rId19"/>
    <p:sldId id="273" r:id="rId20"/>
    <p:sldId id="280" r:id="rId21"/>
    <p:sldId id="279" r:id="rId22"/>
    <p:sldId id="276" r:id="rId23"/>
    <p:sldId id="281" r:id="rId24"/>
  </p:sldIdLst>
  <p:sldSz cx="9144000" cy="6858000" type="screen4x3"/>
  <p:notesSz cx="6950075" cy="92360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0" autoAdjust="0"/>
    <p:restoredTop sz="94660"/>
  </p:normalViewPr>
  <p:slideViewPr>
    <p:cSldViewPr>
      <p:cViewPr varScale="1">
        <p:scale>
          <a:sx n="110" d="100"/>
          <a:sy n="110" d="100"/>
        </p:scale>
        <p:origin x="-160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12011" cy="461642"/>
          </a:xfrm>
          <a:prstGeom prst="rect">
            <a:avLst/>
          </a:prstGeom>
        </p:spPr>
        <p:txBody>
          <a:bodyPr vert="horz" lIns="90206" tIns="45103" rIns="90206" bIns="45103" rtlCol="0"/>
          <a:lstStyle>
            <a:lvl1pPr algn="l">
              <a:defRPr sz="1200"/>
            </a:lvl1pPr>
          </a:lstStyle>
          <a:p>
            <a:endParaRPr lang="en-US"/>
          </a:p>
        </p:txBody>
      </p:sp>
      <p:sp>
        <p:nvSpPr>
          <p:cNvPr id="3" name="Date Placeholder 2"/>
          <p:cNvSpPr>
            <a:spLocks noGrp="1"/>
          </p:cNvSpPr>
          <p:nvPr>
            <p:ph type="dt" sz="quarter" idx="1"/>
          </p:nvPr>
        </p:nvSpPr>
        <p:spPr>
          <a:xfrm>
            <a:off x="3936506" y="0"/>
            <a:ext cx="3012011" cy="461642"/>
          </a:xfrm>
          <a:prstGeom prst="rect">
            <a:avLst/>
          </a:prstGeom>
        </p:spPr>
        <p:txBody>
          <a:bodyPr vert="horz" lIns="90206" tIns="45103" rIns="90206" bIns="45103" rtlCol="0"/>
          <a:lstStyle>
            <a:lvl1pPr algn="r">
              <a:defRPr sz="1200"/>
            </a:lvl1pPr>
          </a:lstStyle>
          <a:p>
            <a:fld id="{8D0CB68E-C43A-407F-81DD-A55946F7524E}" type="datetimeFigureOut">
              <a:rPr lang="en-US" smtClean="0"/>
              <a:t>5/9/2014</a:t>
            </a:fld>
            <a:endParaRPr lang="en-US"/>
          </a:p>
        </p:txBody>
      </p:sp>
      <p:sp>
        <p:nvSpPr>
          <p:cNvPr id="4" name="Footer Placeholder 3"/>
          <p:cNvSpPr>
            <a:spLocks noGrp="1"/>
          </p:cNvSpPr>
          <p:nvPr>
            <p:ph type="ftr" sz="quarter" idx="2"/>
          </p:nvPr>
        </p:nvSpPr>
        <p:spPr>
          <a:xfrm>
            <a:off x="1" y="8772813"/>
            <a:ext cx="3012011" cy="461642"/>
          </a:xfrm>
          <a:prstGeom prst="rect">
            <a:avLst/>
          </a:prstGeom>
        </p:spPr>
        <p:txBody>
          <a:bodyPr vert="horz" lIns="90206" tIns="45103" rIns="90206" bIns="45103" rtlCol="0" anchor="b"/>
          <a:lstStyle>
            <a:lvl1pPr algn="l">
              <a:defRPr sz="1200"/>
            </a:lvl1pPr>
          </a:lstStyle>
          <a:p>
            <a:endParaRPr lang="en-US"/>
          </a:p>
        </p:txBody>
      </p:sp>
      <p:sp>
        <p:nvSpPr>
          <p:cNvPr id="5" name="Slide Number Placeholder 4"/>
          <p:cNvSpPr>
            <a:spLocks noGrp="1"/>
          </p:cNvSpPr>
          <p:nvPr>
            <p:ph type="sldNum" sz="quarter" idx="3"/>
          </p:nvPr>
        </p:nvSpPr>
        <p:spPr>
          <a:xfrm>
            <a:off x="3936506" y="8772813"/>
            <a:ext cx="3012011" cy="461642"/>
          </a:xfrm>
          <a:prstGeom prst="rect">
            <a:avLst/>
          </a:prstGeom>
        </p:spPr>
        <p:txBody>
          <a:bodyPr vert="horz" lIns="90206" tIns="45103" rIns="90206" bIns="45103" rtlCol="0" anchor="b"/>
          <a:lstStyle>
            <a:lvl1pPr algn="r">
              <a:defRPr sz="1200"/>
            </a:lvl1pPr>
          </a:lstStyle>
          <a:p>
            <a:fld id="{62B4DD79-54D8-47EF-AF8E-B65C3A483D8F}" type="slidenum">
              <a:rPr lang="en-US" smtClean="0"/>
              <a:t>‹#›</a:t>
            </a:fld>
            <a:endParaRPr lang="en-US"/>
          </a:p>
        </p:txBody>
      </p:sp>
    </p:spTree>
    <p:extLst>
      <p:ext uri="{BB962C8B-B14F-4D97-AF65-F5344CB8AC3E}">
        <p14:creationId xmlns:p14="http://schemas.microsoft.com/office/powerpoint/2010/main" val="9801393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11699" cy="461803"/>
          </a:xfrm>
          <a:prstGeom prst="rect">
            <a:avLst/>
          </a:prstGeom>
        </p:spPr>
        <p:txBody>
          <a:bodyPr vert="horz" lIns="90206" tIns="45103" rIns="90206" bIns="45103" rtlCol="0"/>
          <a:lstStyle>
            <a:lvl1pPr algn="l" fontAlgn="auto">
              <a:spcBef>
                <a:spcPts val="0"/>
              </a:spcBef>
              <a:spcAft>
                <a:spcPts val="0"/>
              </a:spcAft>
              <a:defRPr sz="1200" dirty="0" smtClean="0">
                <a:latin typeface="+mn-lt"/>
                <a:cs typeface="+mn-cs"/>
              </a:defRPr>
            </a:lvl1pPr>
          </a:lstStyle>
          <a:p>
            <a:pPr>
              <a:defRPr/>
            </a:pPr>
            <a:endParaRPr lang="en-US" dirty="0"/>
          </a:p>
        </p:txBody>
      </p:sp>
      <p:sp>
        <p:nvSpPr>
          <p:cNvPr id="3" name="Date Placeholder 2"/>
          <p:cNvSpPr>
            <a:spLocks noGrp="1"/>
          </p:cNvSpPr>
          <p:nvPr>
            <p:ph type="dt" idx="1"/>
          </p:nvPr>
        </p:nvSpPr>
        <p:spPr>
          <a:xfrm>
            <a:off x="3936769" y="0"/>
            <a:ext cx="3011699" cy="461803"/>
          </a:xfrm>
          <a:prstGeom prst="rect">
            <a:avLst/>
          </a:prstGeom>
        </p:spPr>
        <p:txBody>
          <a:bodyPr vert="horz" lIns="90206" tIns="45103" rIns="90206" bIns="45103" rtlCol="0"/>
          <a:lstStyle>
            <a:lvl1pPr algn="r" fontAlgn="auto">
              <a:spcBef>
                <a:spcPts val="0"/>
              </a:spcBef>
              <a:spcAft>
                <a:spcPts val="0"/>
              </a:spcAft>
              <a:defRPr sz="1200" smtClean="0">
                <a:latin typeface="+mn-lt"/>
                <a:cs typeface="+mn-cs"/>
              </a:defRPr>
            </a:lvl1pPr>
          </a:lstStyle>
          <a:p>
            <a:pPr>
              <a:defRPr/>
            </a:pPr>
            <a:fld id="{8DFACC96-ECFF-4EE7-87CC-0A6308C11519}" type="datetimeFigureOut">
              <a:rPr lang="en-US"/>
              <a:pPr>
                <a:defRPr/>
              </a:pPr>
              <a:t>5/9/2014</a:t>
            </a:fld>
            <a:endParaRPr lang="en-US" dirty="0"/>
          </a:p>
        </p:txBody>
      </p:sp>
      <p:sp>
        <p:nvSpPr>
          <p:cNvPr id="4" name="Slide Image Placeholder 3"/>
          <p:cNvSpPr>
            <a:spLocks noGrp="1" noRot="1" noChangeAspect="1"/>
          </p:cNvSpPr>
          <p:nvPr>
            <p:ph type="sldImg" idx="2"/>
          </p:nvPr>
        </p:nvSpPr>
        <p:spPr>
          <a:xfrm>
            <a:off x="1165225" y="692150"/>
            <a:ext cx="4619625" cy="3465513"/>
          </a:xfrm>
          <a:prstGeom prst="rect">
            <a:avLst/>
          </a:prstGeom>
          <a:noFill/>
          <a:ln w="12700">
            <a:solidFill>
              <a:prstClr val="black"/>
            </a:solidFill>
          </a:ln>
        </p:spPr>
        <p:txBody>
          <a:bodyPr vert="horz" lIns="90206" tIns="45103" rIns="90206" bIns="45103" rtlCol="0" anchor="ctr"/>
          <a:lstStyle/>
          <a:p>
            <a:pPr lvl="0"/>
            <a:endParaRPr lang="en-US" noProof="0" dirty="0" smtClean="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0206" tIns="45103" rIns="90206" bIns="45103"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1" y="8772669"/>
            <a:ext cx="3011699" cy="461803"/>
          </a:xfrm>
          <a:prstGeom prst="rect">
            <a:avLst/>
          </a:prstGeom>
        </p:spPr>
        <p:txBody>
          <a:bodyPr vert="horz" lIns="90206" tIns="45103" rIns="90206" bIns="45103" rtlCol="0" anchor="b"/>
          <a:lstStyle>
            <a:lvl1pPr algn="l" fontAlgn="auto">
              <a:spcBef>
                <a:spcPts val="0"/>
              </a:spcBef>
              <a:spcAft>
                <a:spcPts val="0"/>
              </a:spcAft>
              <a:defRPr sz="1200" dirty="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936769" y="8772669"/>
            <a:ext cx="3011699" cy="461803"/>
          </a:xfrm>
          <a:prstGeom prst="rect">
            <a:avLst/>
          </a:prstGeom>
        </p:spPr>
        <p:txBody>
          <a:bodyPr vert="horz" lIns="90206" tIns="45103" rIns="90206" bIns="45103" rtlCol="0" anchor="b"/>
          <a:lstStyle>
            <a:lvl1pPr algn="r" fontAlgn="auto">
              <a:spcBef>
                <a:spcPts val="0"/>
              </a:spcBef>
              <a:spcAft>
                <a:spcPts val="0"/>
              </a:spcAft>
              <a:defRPr sz="1200" smtClean="0">
                <a:latin typeface="+mn-lt"/>
                <a:cs typeface="+mn-cs"/>
              </a:defRPr>
            </a:lvl1pPr>
          </a:lstStyle>
          <a:p>
            <a:pPr>
              <a:defRPr/>
            </a:pPr>
            <a:fld id="{AA842BFE-6605-44DB-85E4-D15B9B736D3F}" type="slidenum">
              <a:rPr lang="en-US"/>
              <a:pPr>
                <a:defRPr/>
              </a:pPr>
              <a:t>‹#›</a:t>
            </a:fld>
            <a:endParaRPr lang="en-US" dirty="0"/>
          </a:p>
        </p:txBody>
      </p:sp>
    </p:spTree>
    <p:extLst>
      <p:ext uri="{BB962C8B-B14F-4D97-AF65-F5344CB8AC3E}">
        <p14:creationId xmlns:p14="http://schemas.microsoft.com/office/powerpoint/2010/main" val="398844606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337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DFE0853-087E-4673-9457-D3E02893ABB4}" type="slidenum">
              <a:rPr lang="en-US"/>
              <a:pPr fontAlgn="base">
                <a:spcBef>
                  <a:spcPct val="0"/>
                </a:spcBef>
                <a:spcAft>
                  <a:spcPct val="0"/>
                </a:spcAft>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430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9BF3D66-BF03-4ABA-951C-14D0AB041A5B}" type="slidenum">
              <a:rPr lang="en-US"/>
              <a:pPr fontAlgn="base">
                <a:spcBef>
                  <a:spcPct val="0"/>
                </a:spcBef>
                <a:spcAft>
                  <a:spcPct val="0"/>
                </a:spcAft>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44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2DF0BC6-1426-4BB9-A17E-AB349BD758E1}" type="slidenum">
              <a:rPr lang="en-US"/>
              <a:pPr fontAlgn="base">
                <a:spcBef>
                  <a:spcPct val="0"/>
                </a:spcBef>
                <a:spcAft>
                  <a:spcPct val="0"/>
                </a:spcAft>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450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9AC4611-9F82-4409-896D-C6BF58D82148}" type="slidenum">
              <a:rPr lang="en-US"/>
              <a:pPr fontAlgn="base">
                <a:spcBef>
                  <a:spcPct val="0"/>
                </a:spcBef>
                <a:spcAft>
                  <a:spcPct val="0"/>
                </a:spcAft>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460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0001651-5C50-42CB-B778-5B254A84C357}" type="slidenum">
              <a:rPr lang="en-US"/>
              <a:pPr fontAlgn="base">
                <a:spcBef>
                  <a:spcPct val="0"/>
                </a:spcBef>
                <a:spcAft>
                  <a:spcPct val="0"/>
                </a:spcAft>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471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2E78C18-F14A-4868-8BDC-274F4F2A6903}" type="slidenum">
              <a:rPr lang="en-US"/>
              <a:pPr fontAlgn="base">
                <a:spcBef>
                  <a:spcPct val="0"/>
                </a:spcBef>
                <a:spcAft>
                  <a:spcPct val="0"/>
                </a:spcAft>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481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0594284-A575-48B9-9168-AB3514B406AE}" type="slidenum">
              <a:rPr lang="en-US"/>
              <a:pPr fontAlgn="base">
                <a:spcBef>
                  <a:spcPct val="0"/>
                </a:spcBef>
                <a:spcAft>
                  <a:spcPct val="0"/>
                </a:spcAft>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491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CEE6A60-1EE3-4A4B-A69F-4D15E2928C4E}" type="slidenum">
              <a:rPr lang="en-US"/>
              <a:pPr fontAlgn="base">
                <a:spcBef>
                  <a:spcPct val="0"/>
                </a:spcBef>
                <a:spcAft>
                  <a:spcPct val="0"/>
                </a:spcAft>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501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56CCB9F-EC88-4625-B590-ABE1212756CF}" type="slidenum">
              <a:rPr lang="en-US"/>
              <a:pPr fontAlgn="base">
                <a:spcBef>
                  <a:spcPct val="0"/>
                </a:spcBef>
                <a:spcAft>
                  <a:spcPct val="0"/>
                </a:spcAft>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512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467379A-9607-4DFB-A0E6-F594D0E32BE6}" type="slidenum">
              <a:rPr lang="en-US"/>
              <a:pPr fontAlgn="base">
                <a:spcBef>
                  <a:spcPct val="0"/>
                </a:spcBef>
                <a:spcAft>
                  <a:spcPct val="0"/>
                </a:spcAft>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522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6DF2AEA-BC99-48B1-BC82-FE7B87605112}" type="slidenum">
              <a:rPr lang="en-US"/>
              <a:pPr fontAlgn="base">
                <a:spcBef>
                  <a:spcPct val="0"/>
                </a:spcBef>
                <a:spcAft>
                  <a:spcPct val="0"/>
                </a:spcAft>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348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4EB5475-C5CE-4C0F-A39A-8F1FD7686E57}" type="slidenum">
              <a:rPr lang="en-US"/>
              <a:pPr fontAlgn="base">
                <a:spcBef>
                  <a:spcPct val="0"/>
                </a:spcBef>
                <a:spcAft>
                  <a:spcPct val="0"/>
                </a:spcAft>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532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5C9E8E4-D6B9-4892-8078-01F635AB8B45}" type="slidenum">
              <a:rPr lang="en-US"/>
              <a:pPr fontAlgn="base">
                <a:spcBef>
                  <a:spcPct val="0"/>
                </a:spcBef>
                <a:spcAft>
                  <a:spcPct val="0"/>
                </a:spcAft>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542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BAF4B92-DAF8-4D25-B897-42C1EDF634C0}" type="slidenum">
              <a:rPr lang="en-US"/>
              <a:pPr fontAlgn="base">
                <a:spcBef>
                  <a:spcPct val="0"/>
                </a:spcBef>
                <a:spcAft>
                  <a:spcPct val="0"/>
                </a:spcAft>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553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A5E811B-F494-4C6A-95F8-6A728098DCBE}" type="slidenum">
              <a:rPr lang="en-US"/>
              <a:pPr fontAlgn="base">
                <a:spcBef>
                  <a:spcPct val="0"/>
                </a:spcBef>
                <a:spcAft>
                  <a:spcPct val="0"/>
                </a:spcAft>
              </a:pPr>
              <a:t>22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E1B5478-C1E4-4A15-8A3A-ED8446CC43A2}" type="slidenum">
              <a:rPr lang="en-US"/>
              <a:pPr fontAlgn="base">
                <a:spcBef>
                  <a:spcPct val="0"/>
                </a:spcBef>
                <a:spcAft>
                  <a:spcPct val="0"/>
                </a:spcAft>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368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AA695F8-C8E7-4C80-9243-CF96DE9CDC03}" type="slidenum">
              <a:rPr lang="en-US"/>
              <a:pPr fontAlgn="base">
                <a:spcBef>
                  <a:spcPct val="0"/>
                </a:spcBef>
                <a:spcAft>
                  <a:spcPct val="0"/>
                </a:spcAft>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378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9A5D8AC-9EDB-4712-8D70-350124F9C200}" type="slidenum">
              <a:rPr lang="en-US"/>
              <a:pPr fontAlgn="base">
                <a:spcBef>
                  <a:spcPct val="0"/>
                </a:spcBef>
                <a:spcAft>
                  <a:spcPct val="0"/>
                </a:spcAft>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389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442127D-EE3B-4B5B-BDD5-6EAC2C0BDEB2}" type="slidenum">
              <a:rPr lang="en-US"/>
              <a:pPr fontAlgn="base">
                <a:spcBef>
                  <a:spcPct val="0"/>
                </a:spcBef>
                <a:spcAft>
                  <a:spcPct val="0"/>
                </a:spcAft>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399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FC60607-046F-421C-ADB8-05C78EE6689C}" type="slidenum">
              <a:rPr lang="en-US"/>
              <a:pPr fontAlgn="base">
                <a:spcBef>
                  <a:spcPct val="0"/>
                </a:spcBef>
                <a:spcAft>
                  <a:spcPct val="0"/>
                </a:spcAft>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409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86ED335-3760-419B-84C2-FCE4953C5916}" type="slidenum">
              <a:rPr lang="en-US"/>
              <a:pPr fontAlgn="base">
                <a:spcBef>
                  <a:spcPct val="0"/>
                </a:spcBef>
                <a:spcAft>
                  <a:spcPct val="0"/>
                </a:spcAft>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419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EDE5677-2338-4EB0-B4AA-EDBA44103599}" type="slidenum">
              <a:rPr lang="en-US"/>
              <a:pPr fontAlgn="base">
                <a:spcBef>
                  <a:spcPct val="0"/>
                </a:spcBef>
                <a:spcAft>
                  <a:spcPct val="0"/>
                </a:spcAft>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2.xml"/><Relationship Id="rId1" Type="http://schemas.openxmlformats.org/officeDocument/2006/relationships/themeOverride" Target="../theme/themeOverride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1BEED400-B441-45B1-851D-856D21617982}" type="datetimeFigureOut">
              <a:rPr lang="en-US"/>
              <a:pPr>
                <a:defRPr/>
              </a:pPr>
              <a:t>5/9/2014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9B6A972-7D85-471B-8593-DBD64AA714A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AA356B9-EE13-444E-8320-868233CF6AF9}" type="datetimeFigureOut">
              <a:rPr lang="en-US"/>
              <a:pPr>
                <a:defRPr/>
              </a:pPr>
              <a:t>5/9/2014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BF57E42-332A-4FA1-A969-C3453F93FCF5}"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D3B29C5-2DF6-44A7-9021-2DD585524E4C}" type="datetimeFigureOut">
              <a:rPr lang="en-US"/>
              <a:pPr>
                <a:defRPr/>
              </a:pPr>
              <a:t>5/9/2014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6BFC013-CDD9-43FD-B773-5F37A081A1E2}"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1067D05-55C6-49E8-9695-38FB087D6CD9}" type="datetimeFigureOut">
              <a:rPr lang="en-US"/>
              <a:pPr>
                <a:defRPr/>
              </a:pPr>
              <a:t>5/9/2014</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01C2F2D1-0ACB-4B8E-949F-BE21E43E17F0}"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872C09B5-B5A5-4965-95A8-351C08858E85}" type="datetimeFigureOut">
              <a:rPr lang="en-US"/>
              <a:pPr>
                <a:defRPr/>
              </a:pPr>
              <a:t>5/9/2014</a:t>
            </a:fld>
            <a:endParaRPr lang="en-US" dirty="0"/>
          </a:p>
        </p:txBody>
      </p:sp>
      <p:sp>
        <p:nvSpPr>
          <p:cNvPr id="12" name="Footer Placeholder 18"/>
          <p:cNvSpPr>
            <a:spLocks noGrp="1"/>
          </p:cNvSpPr>
          <p:nvPr>
            <p:ph type="ftr" sz="quarter" idx="11"/>
          </p:nvPr>
        </p:nvSpPr>
        <p:spPr/>
        <p:txBody>
          <a:bodyPr/>
          <a:lstStyle>
            <a:lvl1pPr>
              <a:defRPr dirty="0">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smtClean="0">
                <a:solidFill>
                  <a:srgbClr val="FFFFFF"/>
                </a:solidFill>
              </a:defRPr>
            </a:lvl1pPr>
            <a:extLst/>
          </a:lstStyle>
          <a:p>
            <a:pPr>
              <a:defRPr/>
            </a:pPr>
            <a:fld id="{9A07878D-C7AA-41C7-9D5E-FE283013E566}"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38726F1D-02F6-4BC8-8C9A-4C2A7EF16365}" type="datetimeFigureOut">
              <a:rPr lang="en-US"/>
              <a:pPr>
                <a:defRPr/>
              </a:pPr>
              <a:t>5/9/2014</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DF4933F4-5D2F-4CB5-89A7-1FF43BDF0AE1}"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4DF9708F-E3E3-4C1E-A8EC-0C664D306860}" type="datetimeFigureOut">
              <a:rPr lang="en-US"/>
              <a:pPr>
                <a:defRPr/>
              </a:pPr>
              <a:t>5/9/2014</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extLst/>
          </a:lstStyle>
          <a:p>
            <a:pPr>
              <a:defRPr/>
            </a:pPr>
            <a:fld id="{3D3C74E7-5954-40D6-8BC6-259A68B2D03F}"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266FA5FF-C946-4508-859B-246A77927B17}" type="datetimeFigureOut">
              <a:rPr lang="en-US"/>
              <a:pPr>
                <a:defRPr/>
              </a:pPr>
              <a:t>5/9/2014</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E0C899F3-B0D9-42D8-87D0-EBFF9498BDFD}"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DD8B67EA-B490-4F0E-9594-5B96E29BDE10}" type="datetimeFigureOut">
              <a:rPr lang="en-US"/>
              <a:pPr>
                <a:defRPr/>
              </a:pPr>
              <a:t>5/9/2014</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extLst/>
          </a:lstStyle>
          <a:p>
            <a:pPr>
              <a:defRPr/>
            </a:pPr>
            <a:fld id="{2B54ECC5-148A-4797-A5D3-E098E1801F7F}"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9CE6A785-8619-4665-8AF9-3ED377C3A0D8}" type="datetimeFigureOut">
              <a:rPr lang="en-US"/>
              <a:pPr>
                <a:defRPr/>
              </a:pPr>
              <a:t>5/9/2014</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extLst/>
          </a:lstStyle>
          <a:p>
            <a:pPr>
              <a:defRPr/>
            </a:pPr>
            <a:fld id="{0B54A0F9-180D-4471-8D88-FC0545B58B9F}"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5812E07E-6AB4-4BA6-B771-4FEB149F2CBB}" type="datetimeFigureOut">
              <a:rPr lang="en-US"/>
              <a:pPr>
                <a:defRPr/>
              </a:pPr>
              <a:t>5/9/2014</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pPr>
              <a:defRPr/>
            </a:pPr>
            <a:fld id="{3C9299CE-6B3B-4C7D-B112-261D15861C70}"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BF1F0F0-449F-446A-8982-AF3B7DD78F52}" type="datetimeFigureOut">
              <a:rPr lang="en-US"/>
              <a:pPr>
                <a:defRPr/>
              </a:pPr>
              <a:t>5/9/2014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EB08BCD-DD52-4CAF-A14F-D2D2EE857AE2}"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C4F1839D-BCF7-4209-BC50-CD6E26B5CC17}" type="datetimeFigureOut">
              <a:rPr lang="en-US"/>
              <a:pPr>
                <a:defRPr/>
              </a:pPr>
              <a:t>5/9/2014</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96A87EDA-0499-423F-A672-8B93EB6FC2EF}"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3D029576-5803-472C-922C-5EF0F24AFBA5}" type="datetimeFigureOut">
              <a:rPr lang="en-US"/>
              <a:pPr>
                <a:defRPr/>
              </a:pPr>
              <a:t>5/9/2014</a:t>
            </a:fld>
            <a:endParaRPr lang="en-US" dirty="0"/>
          </a:p>
        </p:txBody>
      </p:sp>
      <p:sp>
        <p:nvSpPr>
          <p:cNvPr id="12" name="Footer Placeholder 5"/>
          <p:cNvSpPr>
            <a:spLocks noGrp="1"/>
          </p:cNvSpPr>
          <p:nvPr>
            <p:ph type="ftr" sz="quarter" idx="11"/>
          </p:nvPr>
        </p:nvSpPr>
        <p:spPr/>
        <p:txBody>
          <a:bodyPr/>
          <a:lstStyle>
            <a:lvl1pPr>
              <a:defRPr dirty="0">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smtClean="0">
                <a:solidFill>
                  <a:schemeClr val="tx1"/>
                </a:solidFill>
              </a:defRPr>
            </a:lvl1pPr>
            <a:extLst/>
          </a:lstStyle>
          <a:p>
            <a:pPr>
              <a:defRPr/>
            </a:pPr>
            <a:fld id="{2A4C46AA-C82E-4065-88DC-E490AB7717FD}"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053AB650-6BAB-484B-A26C-E70F71EB011A}" type="datetimeFigureOut">
              <a:rPr lang="en-US"/>
              <a:pPr>
                <a:defRPr/>
              </a:pPr>
              <a:t>5/9/2014</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D22592DA-987B-4461-B1FA-F633D6DFDDCF}" type="slidenum">
              <a:rPr lang="en-US"/>
              <a:pPr>
                <a:defRPr/>
              </a:pPr>
              <a:t>‹#›</a:t>
            </a:fld>
            <a:endParaRPr 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18FD87AD-287E-4C08-AA37-843834DB4F7D}" type="datetimeFigureOut">
              <a:rPr lang="en-US"/>
              <a:pPr>
                <a:defRPr/>
              </a:pPr>
              <a:t>5/9/2014</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3557865E-D206-4B23-9285-929233D9FC24}"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912764E-A0A2-4F56-892D-A0A19C14809F}" type="datetimeFigureOut">
              <a:rPr lang="en-US"/>
              <a:pPr>
                <a:defRPr/>
              </a:pPr>
              <a:t>5/9/2014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E006E3F-CB1C-4B23-9F96-24001FB0D38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A6E4FDE-2865-4097-B763-5499DCE65E12}" type="datetimeFigureOut">
              <a:rPr lang="en-US"/>
              <a:pPr>
                <a:defRPr/>
              </a:pPr>
              <a:t>5/9/2014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3D20941-B05E-4C7F-A752-927065AE02F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20273C2-9615-4DC1-B047-BFA6B398D0BE}" type="datetimeFigureOut">
              <a:rPr lang="en-US"/>
              <a:pPr>
                <a:defRPr/>
              </a:pPr>
              <a:t>5/9/2014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9F0AC505-5C21-4D16-81CD-E7425FDF1BD4}"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A9A42E4-EE5C-4EAC-AB49-2212D6E91625}" type="datetimeFigureOut">
              <a:rPr lang="en-US"/>
              <a:pPr>
                <a:defRPr/>
              </a:pPr>
              <a:t>5/9/2014</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9D152FF0-3C8E-4C44-8928-AA935E6B335D}"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43D6304-331F-4E73-B4F4-C28B8B1A6A0A}" type="datetimeFigureOut">
              <a:rPr lang="en-US"/>
              <a:pPr>
                <a:defRPr/>
              </a:pPr>
              <a:t>5/9/2014</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1F42BC87-CE5B-42A5-81A7-54153EA0BFC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398FE20-7A8E-4248-9044-2C63AC1BDF64}" type="datetimeFigureOut">
              <a:rPr lang="en-US"/>
              <a:pPr>
                <a:defRPr/>
              </a:pPr>
              <a:t>5/9/2014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DD94AFDC-5AE9-4D96-8BB5-2C5FC42113EE}"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B257EBA-CF58-4872-A65A-68B9BDC76E0E}" type="datetimeFigureOut">
              <a:rPr lang="en-US"/>
              <a:pPr>
                <a:defRPr/>
              </a:pPr>
              <a:t>5/9/2014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4AB60307-B273-459E-8612-A3DE95F1C3B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B263A134-9AFF-4476-A723-6A07D5075B1B}" type="datetimeFigureOut">
              <a:rPr lang="en-US"/>
              <a:pPr>
                <a:defRPr/>
              </a:pPr>
              <a:t>5/9/2014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687319B5-9E1D-4F16-B517-8E73F77986DF}"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24" r:id="rId1"/>
    <p:sldLayoutId id="2147483825" r:id="rId2"/>
    <p:sldLayoutId id="2147483826" r:id="rId3"/>
    <p:sldLayoutId id="2147483827" r:id="rId4"/>
    <p:sldLayoutId id="2147483828" r:id="rId5"/>
    <p:sldLayoutId id="2147483829" r:id="rId6"/>
    <p:sldLayoutId id="2147483830" r:id="rId7"/>
    <p:sldLayoutId id="2147483831" r:id="rId8"/>
    <p:sldLayoutId id="2147483832" r:id="rId9"/>
    <p:sldLayoutId id="2147483833" r:id="rId10"/>
    <p:sldLayoutId id="2147483834" r:id="rId11"/>
    <p:sldLayoutId id="2147483835" r:id="rId12"/>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2057"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46C69CB9-3DEA-4021-8956-B15D7604CB7A}" type="datetimeFigureOut">
              <a:rPr lang="en-US"/>
              <a:pPr>
                <a:defRPr/>
              </a:pPr>
              <a:t>5/9/2014</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dirty="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smtClean="0">
                <a:solidFill>
                  <a:schemeClr val="tx1"/>
                </a:solidFill>
                <a:latin typeface="+mn-lt"/>
                <a:cs typeface="+mn-cs"/>
              </a:defRPr>
            </a:lvl1pPr>
            <a:extLst/>
          </a:lstStyle>
          <a:p>
            <a:pPr>
              <a:defRPr/>
            </a:pPr>
            <a:fld id="{7E2C0920-33F1-4C24-BFE7-18E831E752F4}"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40" r:id="rId1"/>
    <p:sldLayoutId id="2147483836" r:id="rId2"/>
    <p:sldLayoutId id="2147483841" r:id="rId3"/>
    <p:sldLayoutId id="2147483842" r:id="rId4"/>
    <p:sldLayoutId id="2147483843" r:id="rId5"/>
    <p:sldLayoutId id="2147483844" r:id="rId6"/>
    <p:sldLayoutId id="2147483837" r:id="rId7"/>
    <p:sldLayoutId id="2147483845" r:id="rId8"/>
    <p:sldLayoutId id="2147483846" r:id="rId9"/>
    <p:sldLayoutId id="2147483838" r:id="rId10"/>
    <p:sldLayoutId id="2147483839" r:id="rId11"/>
  </p:sldLayoutIdLst>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fontAlgn="auto">
              <a:spcAft>
                <a:spcPts val="0"/>
              </a:spcAft>
              <a:defRPr/>
            </a:pPr>
            <a:r>
              <a:rPr lang="en-US" dirty="0" smtClean="0"/>
              <a:t>Person Centered Planning</a:t>
            </a:r>
            <a:endParaRPr lang="en-US" dirty="0"/>
          </a:p>
        </p:txBody>
      </p:sp>
      <p:sp>
        <p:nvSpPr>
          <p:cNvPr id="10243" name="Subtitle 2"/>
          <p:cNvSpPr>
            <a:spLocks noGrp="1"/>
          </p:cNvSpPr>
          <p:nvPr>
            <p:ph type="subTitle" idx="1"/>
          </p:nvPr>
        </p:nvSpPr>
        <p:spPr>
          <a:xfrm>
            <a:off x="685800" y="3611563"/>
            <a:ext cx="7772400" cy="1200150"/>
          </a:xfrm>
        </p:spPr>
        <p:txBody>
          <a:bodyPr/>
          <a:lstStyle/>
          <a:p>
            <a:pPr marR="0"/>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p:cNvSpPr>
            <a:spLocks noGrp="1"/>
          </p:cNvSpPr>
          <p:nvPr>
            <p:ph idx="1"/>
          </p:nvPr>
        </p:nvSpPr>
        <p:spPr/>
        <p:txBody>
          <a:bodyPr/>
          <a:lstStyle/>
          <a:p>
            <a:r>
              <a:rPr lang="en-US" dirty="0" smtClean="0"/>
              <a:t>Initial focus on the social, the person’s external desires and needs vs. an initial focus on the internal desires and needs, with the realization that these two realities constantly interact in dynamic formulation.</a:t>
            </a:r>
          </a:p>
          <a:p>
            <a:r>
              <a:rPr lang="en-US" dirty="0" smtClean="0"/>
              <a:t>Outcomes are identified in terms of observable, measurable behaviors and achievements involved in living</a:t>
            </a:r>
          </a:p>
          <a:p>
            <a:endParaRPr lang="en-US" dirty="0" smtClean="0"/>
          </a:p>
        </p:txBody>
      </p:sp>
      <p:sp>
        <p:nvSpPr>
          <p:cNvPr id="2" name="Title 1"/>
          <p:cNvSpPr>
            <a:spLocks noGrp="1"/>
          </p:cNvSpPr>
          <p:nvPr>
            <p:ph type="title"/>
          </p:nvPr>
        </p:nvSpPr>
        <p:spPr/>
        <p:txBody>
          <a:bodyPr>
            <a:normAutofit fontScale="90000"/>
          </a:bodyPr>
          <a:lstStyle/>
          <a:p>
            <a:pPr fontAlgn="auto">
              <a:spcAft>
                <a:spcPts val="0"/>
              </a:spcAft>
              <a:defRPr/>
            </a:pPr>
            <a:r>
              <a:rPr lang="en-US" dirty="0" smtClean="0"/>
              <a:t>KEY CONTRASTS INHERENT IN </a:t>
            </a:r>
            <a:br>
              <a:rPr lang="en-US" dirty="0" smtClean="0"/>
            </a:br>
            <a:r>
              <a:rPr lang="en-US" i="1" dirty="0" smtClean="0"/>
              <a:t>THE STRENGTHS MODEL</a:t>
            </a:r>
            <a:r>
              <a:rPr lang="en-US" dirty="0" smtClean="0"/>
              <a:t>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1"/>
          </p:nvPr>
        </p:nvSpPr>
        <p:spPr/>
        <p:txBody>
          <a:bodyPr/>
          <a:lstStyle/>
          <a:p>
            <a:r>
              <a:rPr lang="en-US" dirty="0" smtClean="0"/>
              <a:t>Emphasis on interdependence and responsibilities of citizenship vs. independence and patient’s rights.</a:t>
            </a:r>
          </a:p>
          <a:p>
            <a:r>
              <a:rPr lang="en-US" dirty="0" smtClean="0"/>
              <a:t>Emphasis on creative individualized efforts designed to promote permanent loving family interactions, and honor the principle of “best interests of the child.”   </a:t>
            </a:r>
          </a:p>
        </p:txBody>
      </p:sp>
      <p:sp>
        <p:nvSpPr>
          <p:cNvPr id="2" name="Title 1"/>
          <p:cNvSpPr>
            <a:spLocks noGrp="1"/>
          </p:cNvSpPr>
          <p:nvPr>
            <p:ph type="title"/>
          </p:nvPr>
        </p:nvSpPr>
        <p:spPr>
          <a:xfrm>
            <a:off x="457200" y="228600"/>
            <a:ext cx="8229600" cy="1143000"/>
          </a:xfrm>
        </p:spPr>
        <p:txBody>
          <a:bodyPr>
            <a:normAutofit fontScale="90000"/>
          </a:bodyPr>
          <a:lstStyle/>
          <a:p>
            <a:pPr fontAlgn="auto">
              <a:spcAft>
                <a:spcPts val="0"/>
              </a:spcAft>
              <a:defRPr/>
            </a:pPr>
            <a:r>
              <a:rPr lang="en-US" dirty="0" smtClean="0"/>
              <a:t>KEY CONTRASTS INHERENT IN </a:t>
            </a:r>
            <a:r>
              <a:rPr lang="en-US" i="1" dirty="0" smtClean="0"/>
              <a:t/>
            </a:r>
            <a:br>
              <a:rPr lang="en-US" i="1" dirty="0" smtClean="0"/>
            </a:br>
            <a:r>
              <a:rPr lang="en-US" i="1" dirty="0" smtClean="0"/>
              <a:t>THE STRENGTHS MODEL </a:t>
            </a:r>
            <a:endParaRPr lang="en-US" i="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457200" y="1828800"/>
            <a:ext cx="8229600" cy="4178300"/>
          </a:xfrm>
        </p:spPr>
        <p:txBody>
          <a:bodyPr/>
          <a:lstStyle/>
          <a:p>
            <a:pPr marL="514350" indent="-514350">
              <a:buFont typeface="Lucida Sans Unicode" pitchFamily="34" charset="0"/>
              <a:buAutoNum type="arabicPeriod"/>
            </a:pPr>
            <a:r>
              <a:rPr lang="en-US" dirty="0" smtClean="0"/>
              <a:t>ENGAGEMENT: Activities and responses specifically designed to promote the development of a collaborative, reciprocal helping partnership.</a:t>
            </a:r>
          </a:p>
        </p:txBody>
      </p:sp>
      <p:sp>
        <p:nvSpPr>
          <p:cNvPr id="2" name="Title 1"/>
          <p:cNvSpPr>
            <a:spLocks noGrp="1"/>
          </p:cNvSpPr>
          <p:nvPr>
            <p:ph type="title"/>
          </p:nvPr>
        </p:nvSpPr>
        <p:spPr/>
        <p:txBody>
          <a:bodyPr>
            <a:noAutofit/>
          </a:bodyPr>
          <a:lstStyle/>
          <a:p>
            <a:pPr fontAlgn="auto">
              <a:spcAft>
                <a:spcPts val="0"/>
              </a:spcAft>
              <a:defRPr/>
            </a:pPr>
            <a:r>
              <a:rPr lang="en-US" sz="3200" dirty="0"/>
              <a:t>THE SEVEN CORE HELPING </a:t>
            </a:r>
            <a:r>
              <a:rPr lang="en-US" sz="3200" dirty="0" smtClean="0"/>
              <a:t>FUNCTIONS OF </a:t>
            </a:r>
            <a:r>
              <a:rPr lang="en-US" sz="3200" i="1" dirty="0" smtClean="0"/>
              <a:t>THE </a:t>
            </a:r>
            <a:r>
              <a:rPr lang="en-US" sz="3200" i="1" dirty="0"/>
              <a:t>STRENGTHS MODEL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fontAlgn="auto">
              <a:spcAft>
                <a:spcPts val="0"/>
              </a:spcAft>
              <a:buFont typeface="Wingdings 3"/>
              <a:buNone/>
              <a:defRPr/>
            </a:pPr>
            <a:r>
              <a:rPr lang="en-US" dirty="0" smtClean="0"/>
              <a:t>2.	GRADUATED </a:t>
            </a:r>
            <a:r>
              <a:rPr lang="en-US" dirty="0"/>
              <a:t>DISENGAGEMENT: </a:t>
            </a:r>
            <a:r>
              <a:rPr lang="en-US" dirty="0" smtClean="0"/>
              <a:t> Activities </a:t>
            </a:r>
            <a:r>
              <a:rPr lang="en-US" dirty="0"/>
              <a:t>and responses specifically designed to incorporate naturally occurring </a:t>
            </a:r>
            <a:r>
              <a:rPr lang="en-US" dirty="0" smtClean="0"/>
              <a:t>helpers /</a:t>
            </a:r>
            <a:r>
              <a:rPr lang="en-US" dirty="0"/>
              <a:t>resources into the individualized community living plan.</a:t>
            </a:r>
          </a:p>
          <a:p>
            <a:pPr marL="365760" indent="-256032" fontAlgn="auto">
              <a:spcAft>
                <a:spcPts val="0"/>
              </a:spcAft>
              <a:buFont typeface="Wingdings 3"/>
              <a:buChar char=""/>
              <a:defRPr/>
            </a:pPr>
            <a:endParaRPr lang="en-US" dirty="0"/>
          </a:p>
        </p:txBody>
      </p:sp>
      <p:sp>
        <p:nvSpPr>
          <p:cNvPr id="2" name="Title 1"/>
          <p:cNvSpPr>
            <a:spLocks noGrp="1"/>
          </p:cNvSpPr>
          <p:nvPr>
            <p:ph type="title"/>
          </p:nvPr>
        </p:nvSpPr>
        <p:spPr>
          <a:xfrm>
            <a:off x="457200" y="304800"/>
            <a:ext cx="8229600" cy="1143000"/>
          </a:xfrm>
        </p:spPr>
        <p:txBody>
          <a:bodyPr>
            <a:noAutofit/>
          </a:bodyPr>
          <a:lstStyle/>
          <a:p>
            <a:pPr fontAlgn="auto">
              <a:spcAft>
                <a:spcPts val="0"/>
              </a:spcAft>
              <a:defRPr/>
            </a:pPr>
            <a:r>
              <a:rPr lang="en-US" sz="3200" dirty="0" smtClean="0"/>
              <a:t>THE SEVEN CORE HELPING FUNCTIONS</a:t>
            </a:r>
            <a:br>
              <a:rPr lang="en-US" sz="3200" dirty="0" smtClean="0"/>
            </a:br>
            <a:r>
              <a:rPr lang="en-US" sz="3200" dirty="0" smtClean="0"/>
              <a:t>OF </a:t>
            </a:r>
            <a:r>
              <a:rPr lang="en-US" sz="3200" i="1" dirty="0" smtClean="0"/>
              <a:t>THE STRENGTHS MODEL </a:t>
            </a:r>
            <a:endParaRPr lang="en-US" sz="3200" i="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fontAlgn="auto">
              <a:spcAft>
                <a:spcPts val="0"/>
              </a:spcAft>
              <a:buFont typeface="Wingdings 3"/>
              <a:buNone/>
              <a:defRPr/>
            </a:pPr>
            <a:r>
              <a:rPr lang="en-US" dirty="0" smtClean="0"/>
              <a:t>3.	ASSESSMENT</a:t>
            </a:r>
            <a:r>
              <a:rPr lang="en-US" dirty="0"/>
              <a:t>: </a:t>
            </a:r>
            <a:r>
              <a:rPr lang="en-US" dirty="0" smtClean="0"/>
              <a:t> Data </a:t>
            </a:r>
            <a:r>
              <a:rPr lang="en-US" dirty="0"/>
              <a:t>focused on what people currently have going for them in essential life areas;  what their personal desires are relative to each of these areas; and how they have experienced outcomes in these areas in the past.  The data gathering is focused on each person’s unique desires, aspirations, and WANTS (motivation).</a:t>
            </a:r>
          </a:p>
          <a:p>
            <a:pPr marL="365760" indent="-256032" fontAlgn="auto">
              <a:spcAft>
                <a:spcPts val="0"/>
              </a:spcAft>
              <a:buFont typeface="Wingdings 3"/>
              <a:buChar char=""/>
              <a:defRPr/>
            </a:pPr>
            <a:endParaRPr lang="en-US" dirty="0"/>
          </a:p>
        </p:txBody>
      </p:sp>
      <p:sp>
        <p:nvSpPr>
          <p:cNvPr id="2" name="Title 1"/>
          <p:cNvSpPr>
            <a:spLocks noGrp="1"/>
          </p:cNvSpPr>
          <p:nvPr>
            <p:ph type="title"/>
          </p:nvPr>
        </p:nvSpPr>
        <p:spPr/>
        <p:txBody>
          <a:bodyPr>
            <a:noAutofit/>
          </a:bodyPr>
          <a:lstStyle/>
          <a:p>
            <a:pPr fontAlgn="auto">
              <a:spcAft>
                <a:spcPts val="0"/>
              </a:spcAft>
              <a:defRPr/>
            </a:pPr>
            <a:r>
              <a:rPr lang="en-US" sz="3200" dirty="0" smtClean="0"/>
              <a:t>THE SEVEN CORE HELPING FUNCTIONS</a:t>
            </a:r>
            <a:br>
              <a:rPr lang="en-US" sz="3200" dirty="0" smtClean="0"/>
            </a:br>
            <a:r>
              <a:rPr lang="en-US" sz="3200" dirty="0" smtClean="0"/>
              <a:t>OF </a:t>
            </a:r>
            <a:r>
              <a:rPr lang="en-US" sz="3200" i="1" dirty="0" smtClean="0"/>
              <a:t>THE STRENGTHS MODEL</a:t>
            </a:r>
            <a:endParaRPr lang="en-US" sz="3200" i="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fontAlgn="auto">
              <a:spcAft>
                <a:spcPts val="0"/>
              </a:spcAft>
              <a:buFont typeface="Wingdings 3"/>
              <a:buNone/>
              <a:defRPr/>
            </a:pPr>
            <a:r>
              <a:rPr lang="en-US" dirty="0" smtClean="0"/>
              <a:t>4.	PLANNING</a:t>
            </a:r>
            <a:r>
              <a:rPr lang="en-US" dirty="0"/>
              <a:t>:  </a:t>
            </a:r>
            <a:r>
              <a:rPr lang="en-US" dirty="0" smtClean="0"/>
              <a:t>Actively </a:t>
            </a:r>
            <a:r>
              <a:rPr lang="en-US" dirty="0"/>
              <a:t>identifying with person the NEEDS related to personal Goals that have been identified in the assessment.  It is in the planning stage that activities related to personal deficits, problems, and symptoms (such as taking medication as prescribed) are identified and mutually negotiated. </a:t>
            </a:r>
          </a:p>
          <a:p>
            <a:pPr marL="365760" indent="-256032" fontAlgn="auto">
              <a:spcAft>
                <a:spcPts val="0"/>
              </a:spcAft>
              <a:buFont typeface="Wingdings 3"/>
              <a:buChar char=""/>
              <a:defRPr/>
            </a:pPr>
            <a:endParaRPr lang="en-US" dirty="0"/>
          </a:p>
        </p:txBody>
      </p:sp>
      <p:sp>
        <p:nvSpPr>
          <p:cNvPr id="2" name="Title 1"/>
          <p:cNvSpPr>
            <a:spLocks noGrp="1"/>
          </p:cNvSpPr>
          <p:nvPr>
            <p:ph type="title"/>
          </p:nvPr>
        </p:nvSpPr>
        <p:spPr/>
        <p:txBody>
          <a:bodyPr>
            <a:noAutofit/>
          </a:bodyPr>
          <a:lstStyle/>
          <a:p>
            <a:pPr fontAlgn="auto">
              <a:spcAft>
                <a:spcPts val="0"/>
              </a:spcAft>
              <a:defRPr/>
            </a:pPr>
            <a:r>
              <a:rPr lang="en-US" sz="3200" dirty="0" smtClean="0"/>
              <a:t>THE SEVEN CORE HELPING FUNCTIONS</a:t>
            </a:r>
            <a:br>
              <a:rPr lang="en-US" sz="3200" dirty="0" smtClean="0"/>
            </a:br>
            <a:r>
              <a:rPr lang="en-US" sz="3200" dirty="0" smtClean="0"/>
              <a:t>OF </a:t>
            </a:r>
            <a:r>
              <a:rPr lang="en-US" sz="3200" i="1" dirty="0" smtClean="0"/>
              <a:t>THE STRENGTHS MODEL </a:t>
            </a:r>
            <a:endParaRPr lang="en-US" sz="3200" i="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p:txBody>
          <a:bodyPr/>
          <a:lstStyle/>
          <a:p>
            <a:pPr marL="514350" indent="-514350">
              <a:buFont typeface="Wingdings 3" pitchFamily="18" charset="2"/>
              <a:buNone/>
            </a:pPr>
            <a:r>
              <a:rPr lang="en-US" dirty="0" smtClean="0"/>
              <a:t>5.	IMPLEMENTATION:   Collectively activating the plan, primarily through the sub-functions of ADVOCACY AND LINKAGE.  The case management helping process has at its core the goal of increasing access to resources and promoting supportive connections in the community.</a:t>
            </a:r>
          </a:p>
        </p:txBody>
      </p:sp>
      <p:sp>
        <p:nvSpPr>
          <p:cNvPr id="2" name="Title 1"/>
          <p:cNvSpPr>
            <a:spLocks noGrp="1"/>
          </p:cNvSpPr>
          <p:nvPr>
            <p:ph type="title"/>
          </p:nvPr>
        </p:nvSpPr>
        <p:spPr/>
        <p:txBody>
          <a:bodyPr>
            <a:noAutofit/>
          </a:bodyPr>
          <a:lstStyle/>
          <a:p>
            <a:pPr fontAlgn="auto">
              <a:spcAft>
                <a:spcPts val="0"/>
              </a:spcAft>
              <a:defRPr/>
            </a:pPr>
            <a:r>
              <a:rPr lang="en-US" sz="3200" dirty="0" smtClean="0"/>
              <a:t>THE SEVEN CORE HELPING FUNCTIONS</a:t>
            </a:r>
            <a:br>
              <a:rPr lang="en-US" sz="3200" dirty="0" smtClean="0"/>
            </a:br>
            <a:r>
              <a:rPr lang="en-US" sz="3200" dirty="0" smtClean="0"/>
              <a:t>OF </a:t>
            </a:r>
            <a:r>
              <a:rPr lang="en-US" sz="3200" i="1" dirty="0" smtClean="0"/>
              <a:t>THE STRENGTHS MODEL</a:t>
            </a:r>
            <a:endParaRPr lang="en-US" sz="3200" i="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fontAlgn="auto">
              <a:spcAft>
                <a:spcPts val="0"/>
              </a:spcAft>
              <a:buFont typeface="Wingdings 3"/>
              <a:buNone/>
              <a:defRPr/>
            </a:pPr>
            <a:r>
              <a:rPr lang="en-US" dirty="0" smtClean="0"/>
              <a:t>6.	MONITORING</a:t>
            </a:r>
            <a:r>
              <a:rPr lang="en-US" dirty="0"/>
              <a:t>:  Meeting with service participants and resource providers at  regular intervals to identify progress, modify, adjust and build on the plan, and to honor the learning that occurs in the recovery process. </a:t>
            </a:r>
          </a:p>
          <a:p>
            <a:pPr marL="365760" indent="-256032" fontAlgn="auto">
              <a:spcAft>
                <a:spcPts val="0"/>
              </a:spcAft>
              <a:buFont typeface="Wingdings 3"/>
              <a:buChar char=""/>
              <a:defRPr/>
            </a:pPr>
            <a:endParaRPr lang="en-US" dirty="0"/>
          </a:p>
        </p:txBody>
      </p:sp>
      <p:sp>
        <p:nvSpPr>
          <p:cNvPr id="2" name="Title 1"/>
          <p:cNvSpPr>
            <a:spLocks noGrp="1"/>
          </p:cNvSpPr>
          <p:nvPr>
            <p:ph type="title"/>
          </p:nvPr>
        </p:nvSpPr>
        <p:spPr>
          <a:xfrm>
            <a:off x="457200" y="304800"/>
            <a:ext cx="8229600" cy="1143000"/>
          </a:xfrm>
        </p:spPr>
        <p:txBody>
          <a:bodyPr>
            <a:noAutofit/>
          </a:bodyPr>
          <a:lstStyle/>
          <a:p>
            <a:pPr fontAlgn="auto">
              <a:spcAft>
                <a:spcPts val="0"/>
              </a:spcAft>
              <a:defRPr/>
            </a:pPr>
            <a:r>
              <a:rPr lang="en-US" sz="3200" dirty="0" smtClean="0"/>
              <a:t>THE SEVEN CORE HELPING FUNCTIONS</a:t>
            </a:r>
            <a:br>
              <a:rPr lang="en-US" sz="3200" dirty="0" smtClean="0"/>
            </a:br>
            <a:r>
              <a:rPr lang="en-US" sz="3200" dirty="0" smtClean="0"/>
              <a:t>OF </a:t>
            </a:r>
            <a:r>
              <a:rPr lang="en-US" sz="3200" i="1" dirty="0" smtClean="0"/>
              <a:t>THE STRENGTHS MODEL</a:t>
            </a:r>
            <a:endParaRPr lang="en-US" sz="3200" i="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p:cNvSpPr>
            <a:spLocks noGrp="1"/>
          </p:cNvSpPr>
          <p:nvPr>
            <p:ph idx="1"/>
          </p:nvPr>
        </p:nvSpPr>
        <p:spPr>
          <a:xfrm>
            <a:off x="457200" y="1600200"/>
            <a:ext cx="8229600" cy="4876800"/>
          </a:xfrm>
        </p:spPr>
        <p:txBody>
          <a:bodyPr/>
          <a:lstStyle/>
          <a:p>
            <a:pPr marL="514350" indent="-514350">
              <a:buFont typeface="Wingdings 3" pitchFamily="18" charset="2"/>
              <a:buNone/>
            </a:pPr>
            <a:r>
              <a:rPr lang="en-US" dirty="0" smtClean="0"/>
              <a:t>7.	SUPPORTIVE COUNSELING:  Providing information, ideas, affirmation, validation, gently challenging, providing caring encouragement, instilling hope, and embracing spontaneous celebration, joy and humor.  Supportive counseling is not therapy.  When therapy is indicated case manager engages in linkage and advocacy to secure this resource as an important component of the personal  wellness plan.</a:t>
            </a:r>
          </a:p>
        </p:txBody>
      </p:sp>
      <p:sp>
        <p:nvSpPr>
          <p:cNvPr id="2" name="Title 1"/>
          <p:cNvSpPr>
            <a:spLocks noGrp="1"/>
          </p:cNvSpPr>
          <p:nvPr>
            <p:ph type="title"/>
          </p:nvPr>
        </p:nvSpPr>
        <p:spPr/>
        <p:txBody>
          <a:bodyPr>
            <a:noAutofit/>
          </a:bodyPr>
          <a:lstStyle/>
          <a:p>
            <a:pPr fontAlgn="auto">
              <a:spcAft>
                <a:spcPts val="0"/>
              </a:spcAft>
              <a:defRPr/>
            </a:pPr>
            <a:r>
              <a:rPr lang="en-US" sz="3200" dirty="0" smtClean="0"/>
              <a:t>THE SEVEN CORE HELPING FUNCTIONS</a:t>
            </a:r>
            <a:br>
              <a:rPr lang="en-US" sz="3200" dirty="0" smtClean="0"/>
            </a:br>
            <a:r>
              <a:rPr lang="en-US" sz="3200" dirty="0" smtClean="0"/>
              <a:t>OF </a:t>
            </a:r>
            <a:r>
              <a:rPr lang="en-US" sz="3200" i="1" dirty="0" smtClean="0"/>
              <a:t>THE STRENGTHS MODEL</a:t>
            </a:r>
            <a:endParaRPr lang="en-US" sz="3200" i="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8"/>
          <p:cNvSpPr>
            <a:spLocks noGrp="1"/>
          </p:cNvSpPr>
          <p:nvPr>
            <p:ph idx="1"/>
          </p:nvPr>
        </p:nvSpPr>
        <p:spPr/>
        <p:txBody>
          <a:bodyPr/>
          <a:lstStyle/>
          <a:p>
            <a:r>
              <a:rPr lang="en-US" dirty="0" smtClean="0"/>
              <a:t>To Listen</a:t>
            </a:r>
          </a:p>
          <a:p>
            <a:pPr lvl="1"/>
            <a:r>
              <a:rPr lang="en-US" dirty="0" smtClean="0"/>
              <a:t>To what is important TO the person</a:t>
            </a:r>
          </a:p>
          <a:p>
            <a:pPr lvl="1"/>
            <a:r>
              <a:rPr lang="en-US" dirty="0" smtClean="0"/>
              <a:t>To what is important FOR the person</a:t>
            </a:r>
          </a:p>
          <a:p>
            <a:r>
              <a:rPr lang="en-US" dirty="0" smtClean="0"/>
              <a:t>To Act on what is learned</a:t>
            </a:r>
          </a:p>
          <a:p>
            <a:pPr lvl="1"/>
            <a:r>
              <a:rPr lang="en-US" dirty="0" smtClean="0"/>
              <a:t>To help the person get more of what is most important TO them</a:t>
            </a:r>
          </a:p>
          <a:p>
            <a:pPr lvl="1"/>
            <a:r>
              <a:rPr lang="en-US" dirty="0" smtClean="0"/>
              <a:t>To get a better balance between TO and FOR</a:t>
            </a:r>
          </a:p>
          <a:p>
            <a:r>
              <a:rPr lang="en-US" dirty="0" smtClean="0"/>
              <a:t>To be honest about what we can’t do right now</a:t>
            </a:r>
          </a:p>
          <a:p>
            <a:r>
              <a:rPr lang="en-US" dirty="0" smtClean="0"/>
              <a:t>To never stop trying</a:t>
            </a:r>
          </a:p>
        </p:txBody>
      </p:sp>
      <p:sp>
        <p:nvSpPr>
          <p:cNvPr id="8" name="Title 7"/>
          <p:cNvSpPr>
            <a:spLocks noGrp="1"/>
          </p:cNvSpPr>
          <p:nvPr>
            <p:ph type="title"/>
          </p:nvPr>
        </p:nvSpPr>
        <p:spPr/>
        <p:txBody>
          <a:bodyPr>
            <a:normAutofit fontScale="90000"/>
          </a:bodyPr>
          <a:lstStyle/>
          <a:p>
            <a:pPr fontAlgn="auto">
              <a:spcAft>
                <a:spcPts val="0"/>
              </a:spcAft>
              <a:defRPr/>
            </a:pPr>
            <a:r>
              <a:rPr lang="en-US" dirty="0" smtClean="0"/>
              <a:t>Person Centered Planning</a:t>
            </a:r>
            <a:br>
              <a:rPr lang="en-US" dirty="0" smtClean="0"/>
            </a:br>
            <a:r>
              <a:rPr lang="en-US" dirty="0" smtClean="0"/>
              <a:t>as a Set of Promises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p:cNvSpPr>
            <a:spLocks noGrp="1"/>
          </p:cNvSpPr>
          <p:nvPr>
            <p:ph idx="1"/>
          </p:nvPr>
        </p:nvSpPr>
        <p:spPr/>
        <p:txBody>
          <a:bodyPr/>
          <a:lstStyle/>
          <a:p>
            <a:r>
              <a:rPr lang="en-US" dirty="0" smtClean="0"/>
              <a:t>Our purpose in providing services is to help the individual and/or family improve functioning.  In order to do this successfully, services must be based on the individual’s needs, and preferences.  Each individual has strengths, the ability to make choices and ability to express preferences.  </a:t>
            </a:r>
          </a:p>
          <a:p>
            <a:r>
              <a:rPr lang="en-US" dirty="0" smtClean="0"/>
              <a:t>Treatment must be focused on the strengths, needs, abilities and preferences of the individual in order to be fully effective.</a:t>
            </a:r>
          </a:p>
        </p:txBody>
      </p:sp>
      <p:sp>
        <p:nvSpPr>
          <p:cNvPr id="2" name="Title 1"/>
          <p:cNvSpPr>
            <a:spLocks noGrp="1"/>
          </p:cNvSpPr>
          <p:nvPr>
            <p:ph type="title"/>
          </p:nvPr>
        </p:nvSpPr>
        <p:spPr/>
        <p:txBody>
          <a:bodyPr/>
          <a:lstStyle/>
          <a:p>
            <a:pPr fontAlgn="auto">
              <a:spcAft>
                <a:spcPts val="0"/>
              </a:spcAft>
              <a:defRPr/>
            </a:pPr>
            <a:r>
              <a:rPr lang="en-US" dirty="0" smtClean="0"/>
              <a:t>Philosophy</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2"/>
          <p:cNvSpPr>
            <a:spLocks noGrp="1"/>
          </p:cNvSpPr>
          <p:nvPr>
            <p:ph idx="1"/>
          </p:nvPr>
        </p:nvSpPr>
        <p:spPr/>
        <p:txBody>
          <a:bodyPr/>
          <a:lstStyle/>
          <a:p>
            <a:r>
              <a:rPr lang="en-US" dirty="0" smtClean="0"/>
              <a:t>Each individual employee can make a difference with each person served by how we treat them.</a:t>
            </a:r>
          </a:p>
          <a:p>
            <a:pPr lvl="1"/>
            <a:r>
              <a:rPr lang="en-US" dirty="0" smtClean="0"/>
              <a:t>We must offer each person RESPECT regardless of their treatment issues or cultural background.</a:t>
            </a:r>
          </a:p>
          <a:p>
            <a:pPr lvl="1"/>
            <a:r>
              <a:rPr lang="en-US" dirty="0" smtClean="0"/>
              <a:t>Every effort must be made to be FRIENDLY and HELPFUL to each individual we serve.</a:t>
            </a:r>
          </a:p>
          <a:p>
            <a:pPr lvl="1"/>
            <a:r>
              <a:rPr lang="en-US" dirty="0" smtClean="0"/>
              <a:t>Explain consent forms, don’t just have them sign something. Don’t assume someone understands without explanation.</a:t>
            </a:r>
          </a:p>
        </p:txBody>
      </p:sp>
      <p:sp>
        <p:nvSpPr>
          <p:cNvPr id="2" name="Title 1"/>
          <p:cNvSpPr>
            <a:spLocks noGrp="1"/>
          </p:cNvSpPr>
          <p:nvPr>
            <p:ph type="title"/>
          </p:nvPr>
        </p:nvSpPr>
        <p:spPr/>
        <p:txBody>
          <a:bodyPr/>
          <a:lstStyle/>
          <a:p>
            <a:pPr fontAlgn="auto">
              <a:spcAft>
                <a:spcPts val="0"/>
              </a:spcAft>
              <a:defRPr/>
            </a:pPr>
            <a:r>
              <a:rPr lang="en-US" dirty="0" smtClean="0"/>
              <a:t>Employee’s Role</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4"/>
          <p:cNvSpPr>
            <a:spLocks noGrp="1"/>
          </p:cNvSpPr>
          <p:nvPr>
            <p:ph sz="half" idx="1"/>
          </p:nvPr>
        </p:nvSpPr>
        <p:spPr>
          <a:xfrm>
            <a:off x="457200" y="1481138"/>
            <a:ext cx="4038600" cy="4525962"/>
          </a:xfrm>
        </p:spPr>
        <p:txBody>
          <a:bodyPr/>
          <a:lstStyle/>
          <a:p>
            <a:endParaRPr lang="en-US" dirty="0" smtClean="0"/>
          </a:p>
          <a:p>
            <a:r>
              <a:rPr lang="en-US" dirty="0" smtClean="0"/>
              <a:t>“You can’t always get what you want</a:t>
            </a:r>
          </a:p>
          <a:p>
            <a:r>
              <a:rPr lang="en-US" dirty="0" smtClean="0"/>
              <a:t>But if you try sometimes, well, you might find</a:t>
            </a:r>
          </a:p>
          <a:p>
            <a:r>
              <a:rPr lang="en-US" dirty="0" smtClean="0"/>
              <a:t>You get want you need.”</a:t>
            </a:r>
          </a:p>
          <a:p>
            <a:pPr>
              <a:buNone/>
            </a:pPr>
            <a:r>
              <a:rPr lang="en-US" sz="1400" dirty="0" smtClean="0"/>
              <a:t>	Mick Jagger</a:t>
            </a:r>
          </a:p>
          <a:p>
            <a:pPr>
              <a:buNone/>
            </a:pPr>
            <a:endParaRPr lang="en-US" dirty="0" smtClean="0"/>
          </a:p>
        </p:txBody>
      </p:sp>
      <p:pic>
        <p:nvPicPr>
          <p:cNvPr id="30723" name="Picture 2"/>
          <p:cNvPicPr>
            <a:picLocks noGrp="1" noChangeAspect="1" noChangeArrowheads="1"/>
          </p:cNvPicPr>
          <p:nvPr>
            <p:ph sz="half" idx="2"/>
          </p:nvPr>
        </p:nvPicPr>
        <p:blipFill>
          <a:blip r:embed="rId3" cstate="print"/>
          <a:srcRect/>
          <a:stretch>
            <a:fillRect/>
          </a:stretch>
        </p:blipFill>
        <p:spPr>
          <a:xfrm>
            <a:off x="5067300" y="2087563"/>
            <a:ext cx="3200400" cy="3314700"/>
          </a:xfrm>
          <a:noFill/>
        </p:spPr>
      </p:pic>
      <p:sp>
        <p:nvSpPr>
          <p:cNvPr id="4" name="Title 3"/>
          <p:cNvSpPr>
            <a:spLocks noGrp="1"/>
          </p:cNvSpPr>
          <p:nvPr>
            <p:ph type="title"/>
          </p:nvPr>
        </p:nvSpPr>
        <p:spPr/>
        <p:txBody>
          <a:bodyPr>
            <a:normAutofit fontScale="90000"/>
          </a:bodyPr>
          <a:lstStyle/>
          <a:p>
            <a:pPr fontAlgn="auto">
              <a:spcAft>
                <a:spcPts val="0"/>
              </a:spcAft>
              <a:defRPr/>
            </a:pPr>
            <a:r>
              <a:rPr lang="en-US" dirty="0" smtClean="0"/>
              <a:t>“YOU CAN’T ALWAYS GET WHAT YOU WANT”</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pPr fontAlgn="auto">
              <a:spcAft>
                <a:spcPts val="0"/>
              </a:spcAft>
              <a:defRPr/>
            </a:pPr>
            <a:r>
              <a:rPr lang="en-US" dirty="0" smtClean="0"/>
              <a:t>The End</a:t>
            </a:r>
            <a:endParaRPr lang="en-US" dirty="0"/>
          </a:p>
        </p:txBody>
      </p:sp>
      <p:sp>
        <p:nvSpPr>
          <p:cNvPr id="31747" name="Subtitle 7"/>
          <p:cNvSpPr>
            <a:spLocks noGrp="1"/>
          </p:cNvSpPr>
          <p:nvPr>
            <p:ph type="subTitle" idx="1"/>
          </p:nvPr>
        </p:nvSpPr>
        <p:spPr>
          <a:xfrm>
            <a:off x="685800" y="3611563"/>
            <a:ext cx="7772400" cy="1200150"/>
          </a:xfrm>
        </p:spPr>
        <p:txBody>
          <a:bodyPr/>
          <a:lstStyle/>
          <a:p>
            <a:pPr marR="0"/>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p:cNvSpPr>
            <a:spLocks noGrp="1"/>
          </p:cNvSpPr>
          <p:nvPr>
            <p:ph idx="1"/>
          </p:nvPr>
        </p:nvSpPr>
        <p:spPr/>
        <p:txBody>
          <a:bodyPr/>
          <a:lstStyle/>
          <a:p>
            <a:r>
              <a:rPr lang="en-US" dirty="0" smtClean="0"/>
              <a:t>Another important factor in person / family centered services is SEEKING THEIR INPUT.</a:t>
            </a:r>
          </a:p>
          <a:p>
            <a:pPr lvl="1"/>
            <a:r>
              <a:rPr lang="en-US" dirty="0" smtClean="0"/>
              <a:t>We do this by ASKING their views of their own strengths, needs, abilities and preferences in the intake process and throughout treatment.</a:t>
            </a:r>
          </a:p>
          <a:p>
            <a:pPr lvl="1"/>
            <a:r>
              <a:rPr lang="en-US" dirty="0" smtClean="0"/>
              <a:t>The treatment plan is developed with the client’s input and his/her goals identified on it.</a:t>
            </a:r>
          </a:p>
          <a:p>
            <a:pPr lvl="1"/>
            <a:r>
              <a:rPr lang="en-US" dirty="0" smtClean="0"/>
              <a:t>We also send out surveys to persons served on an ongoing basis and seek their input at discharge and following discharge as well.</a:t>
            </a:r>
          </a:p>
        </p:txBody>
      </p:sp>
      <p:sp>
        <p:nvSpPr>
          <p:cNvPr id="2" name="Title 1"/>
          <p:cNvSpPr>
            <a:spLocks noGrp="1"/>
          </p:cNvSpPr>
          <p:nvPr>
            <p:ph type="title"/>
          </p:nvPr>
        </p:nvSpPr>
        <p:spPr/>
        <p:txBody>
          <a:bodyPr/>
          <a:lstStyle/>
          <a:p>
            <a:pPr fontAlgn="auto">
              <a:spcAft>
                <a:spcPts val="0"/>
              </a:spcAft>
              <a:defRPr/>
            </a:pPr>
            <a:r>
              <a:rPr lang="en-US" dirty="0" smtClean="0"/>
              <a:t>Philosophy</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p:txBody>
          <a:bodyPr/>
          <a:lstStyle/>
          <a:p>
            <a:pPr marL="514350" indent="-514350">
              <a:buFont typeface="Lucida Sans Unicode" pitchFamily="34" charset="0"/>
              <a:buAutoNum type="arabicPeriod"/>
            </a:pPr>
            <a:r>
              <a:rPr lang="en-US" dirty="0" smtClean="0"/>
              <a:t>The </a:t>
            </a:r>
            <a:r>
              <a:rPr lang="en-US" b="1" i="1" dirty="0" smtClean="0"/>
              <a:t>INITIAL FOCUS</a:t>
            </a:r>
            <a:r>
              <a:rPr lang="en-US" dirty="0" smtClean="0"/>
              <a:t> in the Helping Relationship is upon the person’s strengths, desires, interests, aspirations, experience, ascribed meaning, talents, knowledge, resilience and NOT on their deficits, weaknesses, or problems / needs as perceived by another. </a:t>
            </a:r>
          </a:p>
        </p:txBody>
      </p:sp>
      <p:sp>
        <p:nvSpPr>
          <p:cNvPr id="2" name="Title 1"/>
          <p:cNvSpPr>
            <a:spLocks noGrp="1"/>
          </p:cNvSpPr>
          <p:nvPr>
            <p:ph type="title"/>
          </p:nvPr>
        </p:nvSpPr>
        <p:spPr/>
        <p:txBody>
          <a:bodyPr>
            <a:normAutofit fontScale="90000"/>
          </a:bodyPr>
          <a:lstStyle/>
          <a:p>
            <a:pPr fontAlgn="auto">
              <a:spcAft>
                <a:spcPts val="0"/>
              </a:spcAft>
              <a:defRPr/>
            </a:pPr>
            <a:r>
              <a:rPr lang="en-US" dirty="0" smtClean="0"/>
              <a:t>Six Principles of a </a:t>
            </a:r>
            <a:br>
              <a:rPr lang="en-US" dirty="0" smtClean="0"/>
            </a:br>
            <a:r>
              <a:rPr lang="en-US" dirty="0" smtClean="0"/>
              <a:t>Strengths Approach</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p:cNvSpPr>
          <p:nvPr>
            <p:ph idx="1"/>
          </p:nvPr>
        </p:nvSpPr>
        <p:spPr/>
        <p:txBody>
          <a:bodyPr/>
          <a:lstStyle/>
          <a:p>
            <a:pPr marL="514350" indent="-514350">
              <a:buFont typeface="Wingdings 3" pitchFamily="18" charset="2"/>
              <a:buAutoNum type="arabicPeriod" startAt="2"/>
            </a:pPr>
            <a:r>
              <a:rPr lang="en-US" dirty="0" smtClean="0"/>
              <a:t>Each person is responsible for their own recovery. The participant is the Director of the Helping efforts. We serve as caring community.  The Healing Process takes place on many levers.</a:t>
            </a:r>
          </a:p>
          <a:p>
            <a:pPr marL="514350" indent="-514350">
              <a:buFont typeface="Wingdings 3" pitchFamily="18" charset="2"/>
              <a:buAutoNum type="arabicPeriod" startAt="2"/>
            </a:pPr>
            <a:r>
              <a:rPr lang="en-US" dirty="0" smtClean="0"/>
              <a:t>All Human Beings have the inherent capacity to learn, grow and change.  The human spirit is incredibly resilient.  People have the right to try and they have the right to fail.</a:t>
            </a:r>
          </a:p>
        </p:txBody>
      </p:sp>
      <p:sp>
        <p:nvSpPr>
          <p:cNvPr id="2" name="Title 1"/>
          <p:cNvSpPr>
            <a:spLocks noGrp="1"/>
          </p:cNvSpPr>
          <p:nvPr>
            <p:ph type="title"/>
          </p:nvPr>
        </p:nvSpPr>
        <p:spPr/>
        <p:txBody>
          <a:bodyPr>
            <a:normAutofit fontScale="90000"/>
          </a:bodyPr>
          <a:lstStyle/>
          <a:p>
            <a:pPr fontAlgn="auto">
              <a:spcAft>
                <a:spcPts val="0"/>
              </a:spcAft>
              <a:defRPr/>
            </a:pPr>
            <a:r>
              <a:rPr lang="en-US" dirty="0" smtClean="0"/>
              <a:t>Six Principles of a </a:t>
            </a:r>
            <a:br>
              <a:rPr lang="en-US" dirty="0" smtClean="0"/>
            </a:br>
            <a:r>
              <a:rPr lang="en-US" dirty="0" smtClean="0"/>
              <a:t>Strengths Approach</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fontAlgn="auto">
              <a:spcAft>
                <a:spcPts val="0"/>
              </a:spcAft>
              <a:buFont typeface="Wingdings 3"/>
              <a:buNone/>
              <a:defRPr/>
            </a:pPr>
            <a:r>
              <a:rPr lang="en-US" dirty="0" smtClean="0"/>
              <a:t>4.	The Helping Relationship </a:t>
            </a:r>
            <a:r>
              <a:rPr lang="en-US" b="1" i="1" dirty="0" smtClean="0"/>
              <a:t>BECOMES</a:t>
            </a:r>
            <a:r>
              <a:rPr lang="en-US" dirty="0" smtClean="0"/>
              <a:t>  one of collaboration, mutuality, and partnership.  Power with another, not power over another. </a:t>
            </a:r>
            <a:endParaRPr lang="en-US" dirty="0"/>
          </a:p>
          <a:p>
            <a:pPr marL="514350" indent="-514350" fontAlgn="auto">
              <a:spcAft>
                <a:spcPts val="0"/>
              </a:spcAft>
              <a:buFont typeface="Wingdings 3"/>
              <a:buNone/>
              <a:defRPr/>
            </a:pPr>
            <a:r>
              <a:rPr lang="en-US" dirty="0" smtClean="0"/>
              <a:t>5.	Working with people in natural settings in the community is the preferred venue for helping. </a:t>
            </a:r>
            <a:endParaRPr lang="en-US" dirty="0"/>
          </a:p>
          <a:p>
            <a:pPr marL="365760" indent="-256032" fontAlgn="auto">
              <a:spcAft>
                <a:spcPts val="0"/>
              </a:spcAft>
              <a:buFont typeface="Wingdings 3"/>
              <a:buChar char=""/>
              <a:defRPr/>
            </a:pPr>
            <a:endParaRPr lang="en-US" dirty="0"/>
          </a:p>
        </p:txBody>
      </p:sp>
      <p:sp>
        <p:nvSpPr>
          <p:cNvPr id="2" name="Title 1"/>
          <p:cNvSpPr>
            <a:spLocks noGrp="1"/>
          </p:cNvSpPr>
          <p:nvPr>
            <p:ph type="title"/>
          </p:nvPr>
        </p:nvSpPr>
        <p:spPr/>
        <p:txBody>
          <a:bodyPr>
            <a:normAutofit fontScale="90000"/>
          </a:bodyPr>
          <a:lstStyle/>
          <a:p>
            <a:pPr fontAlgn="auto">
              <a:spcAft>
                <a:spcPts val="0"/>
              </a:spcAft>
              <a:defRPr/>
            </a:pPr>
            <a:r>
              <a:rPr lang="en-US" dirty="0" smtClean="0"/>
              <a:t>Six Principles of a </a:t>
            </a:r>
            <a:br>
              <a:rPr lang="en-US" dirty="0" smtClean="0"/>
            </a:br>
            <a:r>
              <a:rPr lang="en-US" dirty="0" smtClean="0"/>
              <a:t>Strengths Approach</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fontAlgn="auto">
              <a:spcAft>
                <a:spcPts val="0"/>
              </a:spcAft>
              <a:buFont typeface="Wingdings 3"/>
              <a:buNone/>
              <a:defRPr/>
            </a:pPr>
            <a:r>
              <a:rPr lang="en-US" dirty="0" smtClean="0"/>
              <a:t>6.	The entire community is viewed as an oasis of potential resources, not an obstacle.  Naturally occurring resources are considered as a possibility first, before segregated formal social service or mental health programs. </a:t>
            </a:r>
            <a:endParaRPr lang="en-US" dirty="0"/>
          </a:p>
          <a:p>
            <a:pPr marL="365760" indent="-256032" fontAlgn="auto">
              <a:spcAft>
                <a:spcPts val="0"/>
              </a:spcAft>
              <a:buFont typeface="Wingdings 3"/>
              <a:buChar char=""/>
              <a:defRPr/>
            </a:pPr>
            <a:endParaRPr lang="en-US" dirty="0"/>
          </a:p>
        </p:txBody>
      </p:sp>
      <p:sp>
        <p:nvSpPr>
          <p:cNvPr id="2" name="Title 1"/>
          <p:cNvSpPr>
            <a:spLocks noGrp="1"/>
          </p:cNvSpPr>
          <p:nvPr>
            <p:ph type="title"/>
          </p:nvPr>
        </p:nvSpPr>
        <p:spPr/>
        <p:txBody>
          <a:bodyPr>
            <a:normAutofit fontScale="90000"/>
          </a:bodyPr>
          <a:lstStyle/>
          <a:p>
            <a:pPr fontAlgn="auto">
              <a:spcAft>
                <a:spcPts val="0"/>
              </a:spcAft>
              <a:defRPr/>
            </a:pPr>
            <a:r>
              <a:rPr lang="en-US" dirty="0" smtClean="0"/>
              <a:t>Six Principles of a </a:t>
            </a:r>
            <a:br>
              <a:rPr lang="en-US" dirty="0" smtClean="0"/>
            </a:br>
            <a:r>
              <a:rPr lang="en-US" dirty="0" smtClean="0"/>
              <a:t>Strengths Approach</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idx="1"/>
          </p:nvPr>
        </p:nvSpPr>
        <p:spPr/>
        <p:txBody>
          <a:bodyPr/>
          <a:lstStyle/>
          <a:p>
            <a:r>
              <a:rPr lang="en-US" dirty="0" smtClean="0"/>
              <a:t>Helping another human being vs. “treating” a patient or client</a:t>
            </a:r>
          </a:p>
          <a:p>
            <a:r>
              <a:rPr lang="en-US" dirty="0" smtClean="0"/>
              <a:t>Viewing people as active participants in the process vs. passive, dependent, compliant service recipients.</a:t>
            </a:r>
          </a:p>
          <a:p>
            <a:r>
              <a:rPr lang="en-US" dirty="0" smtClean="0"/>
              <a:t>Blending stakeholder agendas, compromise, negotiation vs. unilateral prescription of Individual plan.</a:t>
            </a:r>
          </a:p>
          <a:p>
            <a:endParaRPr lang="en-US" dirty="0" smtClean="0"/>
          </a:p>
        </p:txBody>
      </p:sp>
      <p:sp>
        <p:nvSpPr>
          <p:cNvPr id="2" name="Title 1"/>
          <p:cNvSpPr>
            <a:spLocks noGrp="1"/>
          </p:cNvSpPr>
          <p:nvPr>
            <p:ph type="title"/>
          </p:nvPr>
        </p:nvSpPr>
        <p:spPr/>
        <p:txBody>
          <a:bodyPr>
            <a:normAutofit fontScale="90000"/>
          </a:bodyPr>
          <a:lstStyle/>
          <a:p>
            <a:pPr fontAlgn="auto">
              <a:spcAft>
                <a:spcPts val="0"/>
              </a:spcAft>
              <a:defRPr/>
            </a:pPr>
            <a:r>
              <a:rPr lang="en-US" dirty="0"/>
              <a:t>KEY CONTRASTS INHERENT IN </a:t>
            </a:r>
            <a:r>
              <a:rPr lang="en-US" dirty="0" smtClean="0"/>
              <a:t/>
            </a:r>
            <a:br>
              <a:rPr lang="en-US" dirty="0" smtClean="0"/>
            </a:br>
            <a:r>
              <a:rPr lang="en-US" i="1" dirty="0" smtClean="0"/>
              <a:t>THE </a:t>
            </a:r>
            <a:r>
              <a:rPr lang="en-US" i="1" dirty="0"/>
              <a:t>STRENGTHS MODEL</a:t>
            </a:r>
            <a:r>
              <a:rPr lang="en-US" dirty="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p:cNvSpPr>
            <a:spLocks noGrp="1"/>
          </p:cNvSpPr>
          <p:nvPr>
            <p:ph idx="1"/>
          </p:nvPr>
        </p:nvSpPr>
        <p:spPr/>
        <p:txBody>
          <a:bodyPr/>
          <a:lstStyle/>
          <a:p>
            <a:r>
              <a:rPr lang="en-US" dirty="0" smtClean="0"/>
              <a:t>Power with another vs. power over another. Power sharing.</a:t>
            </a:r>
          </a:p>
          <a:p>
            <a:r>
              <a:rPr lang="en-US" dirty="0" smtClean="0"/>
              <a:t>The constant challenge of sustaining gains vs. notion of just maintenance or palliative care.</a:t>
            </a:r>
          </a:p>
          <a:p>
            <a:r>
              <a:rPr lang="en-US" dirty="0" smtClean="0"/>
              <a:t>Focus on resources, “supplies” vs. focus on provision of formally constituted services.</a:t>
            </a:r>
          </a:p>
          <a:p>
            <a:endParaRPr lang="en-US" b="1" dirty="0" smtClean="0"/>
          </a:p>
        </p:txBody>
      </p:sp>
      <p:sp>
        <p:nvSpPr>
          <p:cNvPr id="2" name="Title 1"/>
          <p:cNvSpPr>
            <a:spLocks noGrp="1"/>
          </p:cNvSpPr>
          <p:nvPr>
            <p:ph type="title"/>
          </p:nvPr>
        </p:nvSpPr>
        <p:spPr/>
        <p:txBody>
          <a:bodyPr>
            <a:normAutofit fontScale="90000"/>
          </a:bodyPr>
          <a:lstStyle/>
          <a:p>
            <a:pPr fontAlgn="auto">
              <a:spcAft>
                <a:spcPts val="0"/>
              </a:spcAft>
              <a:defRPr/>
            </a:pPr>
            <a:r>
              <a:rPr lang="en-US" dirty="0" smtClean="0"/>
              <a:t>KEY CONTRASTS INHERENT IN </a:t>
            </a:r>
            <a:br>
              <a:rPr lang="en-US" dirty="0" smtClean="0"/>
            </a:br>
            <a:r>
              <a:rPr lang="en-US" i="1" dirty="0" smtClean="0"/>
              <a:t>THE STRENGTHS MODEL</a:t>
            </a:r>
            <a:r>
              <a:rPr lang="en-US" dirty="0" smtClean="0"/>
              <a:t> </a:t>
            </a:r>
            <a:endParaRPr lang="en-US" dirty="0"/>
          </a:p>
        </p:txBody>
      </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93</TotalTime>
  <Words>747</Words>
  <Application>Microsoft Office PowerPoint</Application>
  <PresentationFormat>On-screen Show (4:3)</PresentationFormat>
  <Paragraphs>90</Paragraphs>
  <Slides>22</Slides>
  <Notes>22</Notes>
  <HiddenSlides>0</HiddenSlides>
  <MMClips>0</MMClips>
  <ScaleCrop>false</ScaleCrop>
  <HeadingPairs>
    <vt:vector size="4" baseType="variant">
      <vt:variant>
        <vt:lpstr>Theme</vt:lpstr>
      </vt:variant>
      <vt:variant>
        <vt:i4>2</vt:i4>
      </vt:variant>
      <vt:variant>
        <vt:lpstr>Slide Titles</vt:lpstr>
      </vt:variant>
      <vt:variant>
        <vt:i4>22</vt:i4>
      </vt:variant>
    </vt:vector>
  </HeadingPairs>
  <TitlesOfParts>
    <vt:vector size="24" baseType="lpstr">
      <vt:lpstr>Custom Design</vt:lpstr>
      <vt:lpstr>Concourse</vt:lpstr>
      <vt:lpstr>Person Centered Planning</vt:lpstr>
      <vt:lpstr>Philosophy</vt:lpstr>
      <vt:lpstr>Philosophy</vt:lpstr>
      <vt:lpstr>Six Principles of a  Strengths Approach</vt:lpstr>
      <vt:lpstr>Six Principles of a  Strengths Approach</vt:lpstr>
      <vt:lpstr>Six Principles of a  Strengths Approach</vt:lpstr>
      <vt:lpstr>Six Principles of a  Strengths Approach</vt:lpstr>
      <vt:lpstr>KEY CONTRASTS INHERENT IN  THE STRENGTHS MODEL </vt:lpstr>
      <vt:lpstr>KEY CONTRASTS INHERENT IN  THE STRENGTHS MODEL </vt:lpstr>
      <vt:lpstr>KEY CONTRASTS INHERENT IN  THE STRENGTHS MODEL </vt:lpstr>
      <vt:lpstr>KEY CONTRASTS INHERENT IN  THE STRENGTHS MODEL </vt:lpstr>
      <vt:lpstr>THE SEVEN CORE HELPING FUNCTIONS OF THE STRENGTHS MODEL </vt:lpstr>
      <vt:lpstr>THE SEVEN CORE HELPING FUNCTIONS OF THE STRENGTHS MODEL </vt:lpstr>
      <vt:lpstr>THE SEVEN CORE HELPING FUNCTIONS OF THE STRENGTHS MODEL</vt:lpstr>
      <vt:lpstr>THE SEVEN CORE HELPING FUNCTIONS OF THE STRENGTHS MODEL </vt:lpstr>
      <vt:lpstr>THE SEVEN CORE HELPING FUNCTIONS OF THE STRENGTHS MODEL</vt:lpstr>
      <vt:lpstr>THE SEVEN CORE HELPING FUNCTIONS OF THE STRENGTHS MODEL</vt:lpstr>
      <vt:lpstr>THE SEVEN CORE HELPING FUNCTIONS OF THE STRENGTHS MODEL</vt:lpstr>
      <vt:lpstr>Person Centered Planning as a Set of Promises</vt:lpstr>
      <vt:lpstr>Employee’s Role</vt:lpstr>
      <vt:lpstr>“YOU CAN’T ALWAYS GET WHAT YOU WANT”</vt:lpstr>
      <vt:lpstr>The 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 Centered Planning</dc:title>
  <dc:creator>Tom Sefcik</dc:creator>
  <cp:lastModifiedBy>Fay Evans</cp:lastModifiedBy>
  <cp:revision>15</cp:revision>
  <cp:lastPrinted>2014-05-09T14:51:56Z</cp:lastPrinted>
  <dcterms:created xsi:type="dcterms:W3CDTF">2009-08-31T00:58:31Z</dcterms:created>
  <dcterms:modified xsi:type="dcterms:W3CDTF">2014-05-09T14:52:57Z</dcterms:modified>
</cp:coreProperties>
</file>