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6" r:id="rId2"/>
    <p:sldId id="257" r:id="rId3"/>
    <p:sldId id="258" r:id="rId4"/>
    <p:sldId id="273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63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18E4573-0394-46DD-9A87-B445A743F168}" type="datetimeFigureOut">
              <a:rPr lang="en-US"/>
              <a:pPr>
                <a:defRPr/>
              </a:pPr>
              <a:t>2/14/2019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F58F782-E11B-47ED-99AA-9A5888DB46A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67106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4C32F36-6ED0-4CDB-B32D-32AFBD12C58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257D313-3364-4EF9-9512-47A1CC5C22E8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4DE46A7-3803-4D54-A5F5-5EE5086FD0E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697698A-6281-4EBB-968A-669D32E3674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53C7656-AFFF-45E1-9462-B57C6B0BB4AD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FD06E5D-4794-4A73-A697-4C5FCFA0FC4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7E2E8EC-3EC5-4EAB-B016-27ACB563247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C9E595A-5530-4654-9428-3643CB3F6EC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08C77C0-2DE6-4C61-A70B-6C55E5CF4C6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0516140-0101-4791-9446-FF6F49F99842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EAD0C46-7350-4B42-89F6-696F8B769E16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C527933-A5BF-4103-B5F1-8DF001858853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5FA3926-485F-4FC8-AA41-111D863A3C62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8804AAD-6954-4D44-900F-DC9389EFADD3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FD01F25-C69F-49E7-B076-791BF1ECE7C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093BD33-B202-4FA9-AA8F-906AA64EC53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0E1C076-4504-485F-ACD6-85ED4B3BB7B8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902983D-AC70-4F36-BACB-1D36ECC8DBE4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990600"/>
            <a:ext cx="4495800" cy="2590800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3733800"/>
            <a:ext cx="4495800" cy="1752600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E3124D-FCB4-4CE8-B0CA-57CBC622059E}" type="datetimeFigureOut">
              <a:rPr lang="en-US"/>
              <a:pPr>
                <a:defRPr/>
              </a:pPr>
              <a:t>2/14/2019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2F888-3DC1-49B3-B9D7-1CFB9B381F4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6651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21FE27-45AB-4E9C-B4CF-0770FBE4893E}" type="datetimeFigureOut">
              <a:rPr lang="en-US"/>
              <a:pPr>
                <a:defRPr/>
              </a:pPr>
              <a:t>2/14/2019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A06359-4ED3-4BCC-BDC0-DC012BA929A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2512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1B0B3E-A24F-43B2-9CB8-493E3C0B3CA2}" type="datetimeFigureOut">
              <a:rPr lang="en-US"/>
              <a:pPr>
                <a:defRPr/>
              </a:pPr>
              <a:t>2/14/2019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BD698B-CF82-4F26-9CD7-326FB34598F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7456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725E0B-F5A1-42B0-A0C2-F7F6D0EA13D2}" type="datetimeFigureOut">
              <a:rPr lang="en-US"/>
              <a:pPr>
                <a:defRPr/>
              </a:pPr>
              <a:t>2/14/2019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CFA665-9728-4C7D-A1F0-1A10AB4A01E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2481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7814F7-6914-4AF3-ACC8-C1C5D47D1B6F}" type="datetimeFigureOut">
              <a:rPr lang="en-US"/>
              <a:pPr>
                <a:defRPr/>
              </a:pPr>
              <a:t>2/14/2019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ED8E4F-E024-4D5C-999E-F710ED0E248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5677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B585C-E289-4FA2-A0B7-9DDBB058FC02}" type="datetimeFigureOut">
              <a:rPr lang="en-US"/>
              <a:pPr>
                <a:defRPr/>
              </a:pPr>
              <a:t>2/14/2019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67E5B5-3240-4828-8268-8C02B631A0B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10820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305E34-123C-489E-8B46-35D0ECCBD3EA}" type="datetimeFigureOut">
              <a:rPr lang="en-US"/>
              <a:pPr>
                <a:defRPr/>
              </a:pPr>
              <a:t>2/14/2019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337B3E-3669-42FD-BEC7-E2DD9D74D0A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66288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D646BF-09CC-4037-839B-4D9415CBC89B}" type="datetimeFigureOut">
              <a:rPr lang="en-US"/>
              <a:pPr>
                <a:defRPr/>
              </a:pPr>
              <a:t>2/14/2019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12C7CF-4868-437C-8471-AE10C1D0035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25161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DC55B8-7BEF-4B06-8789-8C9D06CA15CC}" type="datetimeFigureOut">
              <a:rPr lang="en-US"/>
              <a:pPr>
                <a:defRPr/>
              </a:pPr>
              <a:t>2/14/2019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57F329-E29E-4E00-8872-893565AA7E2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7089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7B7E8C-FEFE-43C2-95EA-194D720572C8}" type="datetimeFigureOut">
              <a:rPr lang="en-US"/>
              <a:pPr>
                <a:defRPr/>
              </a:pPr>
              <a:t>2/14/2019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784700-3363-4CB7-BA1F-6172EF7D492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528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2E10D8-AD2E-4596-8630-CA533C5B589B}" type="datetimeFigureOut">
              <a:rPr lang="en-US"/>
              <a:pPr>
                <a:defRPr/>
              </a:pPr>
              <a:t>2/14/2019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3870FC-FA9B-453F-9531-60BC3923814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3210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Nan\AppData\Local\Microsoft\Windows\Temporary Internet Files\Content.IE5\1GNHEHWI\MPj04387740000[1].jpg"/>
          <p:cNvPicPr>
            <a:picLocks noChangeAspect="1" noChangeArrowheads="1"/>
          </p:cNvPicPr>
          <p:nvPr/>
        </p:nvPicPr>
        <p:blipFill>
          <a:blip r:embed="rId13" cstate="print">
            <a:lum bright="4000" contrast="-2000"/>
          </a:blip>
          <a:srcRect/>
          <a:stretch>
            <a:fillRect/>
          </a:stretch>
        </p:blipFill>
        <p:spPr bwMode="auto">
          <a:xfrm>
            <a:off x="6705600" y="2714626"/>
            <a:ext cx="2331719" cy="3643312"/>
          </a:xfrm>
          <a:prstGeom prst="rect">
            <a:avLst/>
          </a:prstGeom>
          <a:noFill/>
          <a:effectLst>
            <a:softEdge rad="635000"/>
          </a:effectLst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FFC00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5A63DC7-F870-4BC5-BF42-46683E2250B7}" type="datetimeFigureOut">
              <a:rPr lang="en-US"/>
              <a:pPr>
                <a:defRPr/>
              </a:pPr>
              <a:t>2/14/2019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FFC00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FFC00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014B427-76C4-444C-9461-B6C0CCB31F9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1524000" y="990600"/>
            <a:ext cx="4572000" cy="2590800"/>
          </a:xfrm>
        </p:spPr>
        <p:txBody>
          <a:bodyPr/>
          <a:lstStyle/>
          <a:p>
            <a:pPr algn="l" eaLnBrk="1" hangingPunct="1"/>
            <a:r>
              <a:rPr lang="en-US" sz="6000" b="1"/>
              <a:t>Fire Prevention</a:t>
            </a:r>
          </a:p>
        </p:txBody>
      </p:sp>
      <p:sp>
        <p:nvSpPr>
          <p:cNvPr id="2051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/>
              <a:t>Only Fight a Fire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/>
              <a:t>IF the fire is small and contained</a:t>
            </a:r>
          </a:p>
          <a:p>
            <a:pPr eaLnBrk="1" hangingPunct="1"/>
            <a:r>
              <a:rPr lang="en-US"/>
              <a:t>IF you are safe from toxic smoke</a:t>
            </a:r>
          </a:p>
          <a:p>
            <a:pPr eaLnBrk="1" hangingPunct="1"/>
            <a:r>
              <a:rPr lang="en-US"/>
              <a:t>IF you have a means of escape</a:t>
            </a:r>
          </a:p>
          <a:p>
            <a:pPr eaLnBrk="1" hangingPunct="1"/>
            <a:r>
              <a:rPr lang="en-US"/>
              <a:t>IF you instincts tell you it’s OK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/>
              <a:t>Fire Extinguisher Use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6477000" cy="4525963"/>
          </a:xfrm>
        </p:spPr>
        <p:txBody>
          <a:bodyPr rtlCol="0">
            <a:normAutofit fontScale="925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It is important to know the locations and the types of extinguishers in your workplace prior to actually using one.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Fire extinguishers can be heavy, so practice picking up and holding an extinguisher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Read the operating instructions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Practice releasing the discharge hose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/>
              <a:t>P  A  S  S*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6477000" cy="4876800"/>
          </a:xfrm>
        </p:spPr>
        <p:txBody>
          <a:bodyPr rtlCol="0">
            <a:normAutofit fontScale="850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>
                <a:solidFill>
                  <a:schemeClr val="bg1"/>
                </a:solidFill>
              </a:rPr>
              <a:t>PULL</a:t>
            </a:r>
            <a:r>
              <a:rPr lang="en-US" dirty="0"/>
              <a:t> the pin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>
                <a:solidFill>
                  <a:schemeClr val="bg1"/>
                </a:solidFill>
              </a:rPr>
              <a:t>AIM</a:t>
            </a:r>
            <a:r>
              <a:rPr lang="en-US" dirty="0"/>
              <a:t> the nozzle or hose at the base of the fire from the recommended safe distance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>
                <a:solidFill>
                  <a:schemeClr val="bg1"/>
                </a:solidFill>
              </a:rPr>
              <a:t>SQUEEZE</a:t>
            </a:r>
            <a:r>
              <a:rPr lang="en-US" dirty="0"/>
              <a:t> the operating lever to discharge the fire extinguisher agent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Starting at the recommended distance, </a:t>
            </a:r>
            <a:r>
              <a:rPr lang="en-US" dirty="0">
                <a:solidFill>
                  <a:schemeClr val="bg1"/>
                </a:solidFill>
              </a:rPr>
              <a:t>SWEEP</a:t>
            </a:r>
            <a:r>
              <a:rPr lang="en-US" dirty="0"/>
              <a:t> the nozzle or hose from side to side until the fire is out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/>
              <a:t>Move forward or around the fire area as the fire diminishes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/>
              <a:t>Watch the are in case of re-ignition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600" dirty="0"/>
              <a:t>* Water and Foam extinguisher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/>
              <a:t>Fire Extinguisher Inspection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6400800" cy="4525963"/>
          </a:xfrm>
        </p:spPr>
        <p:txBody>
          <a:bodyPr rtlCol="0">
            <a:normAutofit fontScale="925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Fire extinguishers must be inspected or given a “quick check” every 30 days and answer 3 questions…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3200" dirty="0"/>
              <a:t>Is the extinguisher in the correct location?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3200" dirty="0"/>
              <a:t>Is it visible and accessible?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3200" dirty="0"/>
              <a:t>Does the gauge or pressure indicator show the correct pressure?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/>
              <a:t>Fire Extinguisher Maintenance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/>
              <a:t>Fire extinguishers must be maintained annually by a fire equipment professional</a:t>
            </a:r>
          </a:p>
          <a:p>
            <a:pPr eaLnBrk="1" hangingPunct="1"/>
            <a:r>
              <a:rPr lang="en-US"/>
              <a:t>Maintenance includes recharge of materials, parts, and lubricants</a:t>
            </a:r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>
              <a:buFont typeface="Arial" charset="0"/>
              <a:buNone/>
            </a:pPr>
            <a:r>
              <a:rPr lang="en-US" sz="1600"/>
              <a:t>www.fireextinguisher.com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/>
              <a:t>Test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573088" indent="-573088" eaLnBrk="1" fontAlgn="auto" hangingPunct="1">
              <a:spcAft>
                <a:spcPts val="0"/>
              </a:spcAft>
              <a:buFont typeface="Arial" pitchFamily="34" charset="0"/>
              <a:buAutoNum type="arabicPeriod"/>
              <a:tabLst>
                <a:tab pos="573088" algn="l"/>
                <a:tab pos="1255713" algn="l"/>
              </a:tabLst>
              <a:defRPr/>
            </a:pPr>
            <a:r>
              <a:rPr lang="en-US" dirty="0"/>
              <a:t>T	F	The four elements that must be </a:t>
            </a:r>
          </a:p>
          <a:p>
            <a:pPr marL="1828800" indent="0" eaLnBrk="1" fontAlgn="auto" hangingPunct="1">
              <a:spcAft>
                <a:spcPts val="0"/>
              </a:spcAft>
              <a:buFont typeface="Arial" pitchFamily="34" charset="0"/>
              <a:buNone/>
              <a:tabLst>
                <a:tab pos="573088" algn="l"/>
              </a:tabLst>
              <a:defRPr/>
            </a:pPr>
            <a:r>
              <a:rPr lang="en-US" dirty="0"/>
              <a:t>present for fire exist include heat, oxygen, fuel and a chemical reaction between the three.</a:t>
            </a:r>
          </a:p>
          <a:p>
            <a:pPr marL="571500" indent="-571500" eaLnBrk="1" fontAlgn="auto" hangingPunct="1">
              <a:spcAft>
                <a:spcPts val="0"/>
              </a:spcAft>
              <a:buFont typeface="Arial" pitchFamily="34" charset="0"/>
              <a:buNone/>
              <a:tabLst>
                <a:tab pos="1201738" algn="l"/>
              </a:tabLst>
              <a:defRPr/>
            </a:pPr>
            <a:r>
              <a:rPr lang="en-US" dirty="0"/>
              <a:t>2.	T	F	The concept of fire prevention is to </a:t>
            </a:r>
          </a:p>
          <a:p>
            <a:pPr marL="1827213" indent="1588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keep these elements separate.</a:t>
            </a:r>
          </a:p>
          <a:p>
            <a:pPr marL="571500" indent="-571500" eaLnBrk="1" fontAlgn="auto" hangingPunct="1">
              <a:spcAft>
                <a:spcPts val="0"/>
              </a:spcAft>
              <a:buFont typeface="Arial" pitchFamily="34" charset="0"/>
              <a:buAutoNum type="arabicPeriod" startAt="3"/>
              <a:tabLst>
                <a:tab pos="1255713" algn="l"/>
              </a:tabLst>
              <a:defRPr/>
            </a:pPr>
            <a:r>
              <a:rPr lang="en-US" dirty="0"/>
              <a:t>T	F	There are four classes of fire. Class A, </a:t>
            </a:r>
          </a:p>
          <a:p>
            <a:pPr marL="571500" indent="1257300" eaLnBrk="1" fontAlgn="auto" hangingPunct="1">
              <a:spcAft>
                <a:spcPts val="0"/>
              </a:spcAft>
              <a:buFont typeface="Arial" pitchFamily="34" charset="0"/>
              <a:buNone/>
              <a:tabLst>
                <a:tab pos="1255713" algn="l"/>
              </a:tabLst>
              <a:defRPr/>
            </a:pPr>
            <a:r>
              <a:rPr lang="en-US" dirty="0"/>
              <a:t>B, C and K</a:t>
            </a:r>
          </a:p>
          <a:p>
            <a:pPr marL="685800" indent="-68580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/>
              <a:t>Test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tabLst>
                <a:tab pos="682625" algn="l"/>
                <a:tab pos="1377950" algn="l"/>
              </a:tabLst>
              <a:defRPr/>
            </a:pPr>
            <a:r>
              <a:rPr lang="en-US" dirty="0"/>
              <a:t>4.	T	F	Class B fires are those that occur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tabLst>
                <a:tab pos="682625" algn="l"/>
                <a:tab pos="1377950" algn="l"/>
              </a:tabLst>
              <a:defRPr/>
            </a:pPr>
            <a:r>
              <a:rPr lang="en-US" dirty="0"/>
              <a:t>			involving paper and wood.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tabLst>
                <a:tab pos="682625" algn="l"/>
                <a:tab pos="1377950" algn="l"/>
              </a:tabLst>
              <a:defRPr/>
            </a:pPr>
            <a:r>
              <a:rPr lang="en-US" dirty="0"/>
              <a:t>5.		T	F	Multipurpose dry chemical </a:t>
            </a:r>
          </a:p>
          <a:p>
            <a:pPr indent="1485900" eaLnBrk="1" fontAlgn="auto" hangingPunct="1">
              <a:spcAft>
                <a:spcPts val="0"/>
              </a:spcAft>
              <a:buFont typeface="Arial" pitchFamily="34" charset="0"/>
              <a:buNone/>
              <a:tabLst>
                <a:tab pos="682625" algn="l"/>
                <a:tab pos="1377950" algn="l"/>
              </a:tabLst>
              <a:defRPr/>
            </a:pPr>
            <a:r>
              <a:rPr lang="en-US" dirty="0"/>
              <a:t>extinguishers are effective on all </a:t>
            </a:r>
          </a:p>
          <a:p>
            <a:pPr indent="1485900" eaLnBrk="1" fontAlgn="auto" hangingPunct="1">
              <a:spcAft>
                <a:spcPts val="0"/>
              </a:spcAft>
              <a:buFont typeface="Arial" pitchFamily="34" charset="0"/>
              <a:buNone/>
              <a:tabLst>
                <a:tab pos="682625" algn="l"/>
                <a:tab pos="1377950" algn="l"/>
              </a:tabLst>
              <a:defRPr/>
            </a:pPr>
            <a:r>
              <a:rPr lang="en-US" dirty="0"/>
              <a:t>classes except D and K fires.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AutoNum type="arabicPeriod" startAt="6"/>
              <a:tabLst>
                <a:tab pos="682625" algn="l"/>
                <a:tab pos="1377950" algn="l"/>
              </a:tabLst>
              <a:defRPr/>
            </a:pPr>
            <a:r>
              <a:rPr lang="en-US" dirty="0"/>
              <a:t>T	F	To remember the rules of fighting 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None/>
              <a:tabLst>
                <a:tab pos="682625" algn="l"/>
                <a:tab pos="1377950" algn="l"/>
              </a:tabLst>
              <a:defRPr/>
            </a:pPr>
            <a:r>
              <a:rPr lang="en-US" dirty="0"/>
              <a:t>				fires, just remember the three A’s: 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None/>
              <a:tabLst>
                <a:tab pos="682625" algn="l"/>
                <a:tab pos="1377950" algn="l"/>
              </a:tabLst>
              <a:defRPr/>
            </a:pPr>
            <a:r>
              <a:rPr lang="en-US" dirty="0"/>
              <a:t>				Activate Assist and Attempt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AutoNum type="arabicPeriod" startAt="7"/>
              <a:tabLst>
                <a:tab pos="682625" algn="l"/>
                <a:tab pos="1377950" algn="l"/>
              </a:tabLst>
              <a:defRPr/>
            </a:pPr>
            <a:r>
              <a:rPr lang="en-US" dirty="0"/>
              <a:t>T	F	The four simple steps or operating a 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None/>
              <a:tabLst>
                <a:tab pos="682625" algn="l"/>
                <a:tab pos="1377950" algn="l"/>
              </a:tabLst>
              <a:defRPr/>
            </a:pPr>
            <a:r>
              <a:rPr lang="en-US" dirty="0"/>
              <a:t>				fire extinguisher can be remembers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None/>
              <a:tabLst>
                <a:tab pos="682625" algn="l"/>
                <a:tab pos="1377950" algn="l"/>
              </a:tabLst>
              <a:defRPr/>
            </a:pPr>
            <a:r>
              <a:rPr lang="en-US" dirty="0"/>
              <a:t>				with the word PASS. Pull, Activate,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None/>
              <a:tabLst>
                <a:tab pos="682625" algn="l"/>
                <a:tab pos="1377950" algn="l"/>
              </a:tabLst>
              <a:defRPr/>
            </a:pPr>
            <a:r>
              <a:rPr lang="en-US" dirty="0"/>
              <a:t>				Squeeze, Sweep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AutoNum type="arabicPeriod" startAt="8"/>
              <a:tabLst>
                <a:tab pos="573088" algn="l"/>
                <a:tab pos="1377950" algn="l"/>
              </a:tabLst>
              <a:defRPr/>
            </a:pPr>
            <a:r>
              <a:rPr lang="en-US" dirty="0"/>
              <a:t>T	F	After the fire has been extinguished, </a:t>
            </a:r>
          </a:p>
          <a:p>
            <a:pPr marL="514350" indent="131445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it is important to watch the site for </a:t>
            </a:r>
          </a:p>
          <a:p>
            <a:pPr marL="514350" indent="131445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re-ignition.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AutoNum type="arabicPeriod" startAt="9"/>
              <a:tabLst>
                <a:tab pos="519113" algn="l"/>
                <a:tab pos="1377950" algn="l"/>
              </a:tabLst>
              <a:defRPr/>
            </a:pPr>
            <a:r>
              <a:rPr lang="en-US" dirty="0"/>
              <a:t>T	F	Fire extinguishers must be inspected or 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None/>
              <a:tabLst>
                <a:tab pos="519113" algn="l"/>
                <a:tab pos="1377950" algn="l"/>
              </a:tabLst>
              <a:defRPr/>
            </a:pPr>
            <a:r>
              <a:rPr lang="en-US" dirty="0"/>
              <a:t>				checked every 60 days.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/>
              <a:t>Test</a:t>
            </a:r>
            <a:endParaRPr lang="en-US"/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eaLnBrk="1" hangingPunct="1">
              <a:buFont typeface="Arial" charset="0"/>
              <a:buAutoNum type="arabicPeriod" startAt="10"/>
              <a:tabLst>
                <a:tab pos="736600" algn="l"/>
                <a:tab pos="1433513" algn="l"/>
              </a:tabLst>
            </a:pPr>
            <a:r>
              <a:rPr lang="en-US"/>
              <a:t>    T	F	According to CARF, local, state, and </a:t>
            </a:r>
          </a:p>
          <a:p>
            <a:pPr marL="514350" indent="-514350" eaLnBrk="1" hangingPunct="1">
              <a:buFont typeface="Arial" charset="0"/>
              <a:buNone/>
              <a:tabLst>
                <a:tab pos="736600" algn="l"/>
                <a:tab pos="1433513" algn="l"/>
              </a:tabLst>
            </a:pPr>
            <a:r>
              <a:rPr lang="en-US"/>
              <a:t>				national codes and regulations, fire </a:t>
            </a:r>
          </a:p>
          <a:p>
            <a:pPr marL="514350" indent="-514350" eaLnBrk="1" hangingPunct="1">
              <a:buFont typeface="Arial" charset="0"/>
              <a:buNone/>
              <a:tabLst>
                <a:tab pos="736600" algn="l"/>
                <a:tab pos="1433513" algn="l"/>
              </a:tabLst>
            </a:pPr>
            <a:r>
              <a:rPr lang="en-US"/>
              <a:t>				extinguishers must be maintained bi-</a:t>
            </a:r>
          </a:p>
          <a:p>
            <a:pPr marL="514350" indent="-514350" eaLnBrk="1" hangingPunct="1">
              <a:buFont typeface="Arial" charset="0"/>
              <a:buNone/>
              <a:tabLst>
                <a:tab pos="736600" algn="l"/>
                <a:tab pos="1433513" algn="l"/>
              </a:tabLst>
            </a:pPr>
            <a:r>
              <a:rPr lang="en-US"/>
              <a:t>				annually.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6781800" cy="4373563"/>
          </a:xfrm>
        </p:spPr>
        <p:txBody>
          <a:bodyPr rtlCol="0">
            <a:normAutofit fontScale="77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This is the Fire Triangle.  It’s a tetrahedron because there are four elements that MUST be present for a fire to exist.  There must be </a:t>
            </a:r>
            <a:r>
              <a:rPr lang="en-US" dirty="0">
                <a:solidFill>
                  <a:schemeClr val="bg1"/>
                </a:solidFill>
              </a:rPr>
              <a:t>Oxygen </a:t>
            </a:r>
            <a:r>
              <a:rPr lang="en-US" dirty="0"/>
              <a:t>to sustain combustion, </a:t>
            </a:r>
            <a:r>
              <a:rPr lang="en-US" dirty="0">
                <a:solidFill>
                  <a:schemeClr val="bg1"/>
                </a:solidFill>
              </a:rPr>
              <a:t>Heat</a:t>
            </a:r>
            <a:r>
              <a:rPr lang="en-US" dirty="0"/>
              <a:t> to raise the material to its ignition temperature, </a:t>
            </a:r>
            <a:r>
              <a:rPr lang="en-US" dirty="0">
                <a:solidFill>
                  <a:schemeClr val="bg1"/>
                </a:solidFill>
              </a:rPr>
              <a:t>Fuel </a:t>
            </a:r>
            <a:r>
              <a:rPr lang="en-US" dirty="0"/>
              <a:t>to support the combustion and a </a:t>
            </a:r>
            <a:r>
              <a:rPr lang="en-US" dirty="0">
                <a:solidFill>
                  <a:schemeClr val="bg1"/>
                </a:solidFill>
              </a:rPr>
              <a:t>Chemical Reaction</a:t>
            </a:r>
            <a:r>
              <a:rPr lang="en-US" dirty="0"/>
              <a:t> between the other three elements.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Remove any one of the four elements to extinguish the fire.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The concept of Fire Prevention is based upon keeping these four elements separate.</a:t>
            </a:r>
          </a:p>
        </p:txBody>
      </p:sp>
      <p:pic>
        <p:nvPicPr>
          <p:cNvPr id="3076" name="Picture 4" descr="Fire Triangle 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1219200"/>
            <a:ext cx="12192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/>
              <a:t>Types of Fires</a:t>
            </a:r>
          </a:p>
        </p:txBody>
      </p:sp>
      <p:sp>
        <p:nvSpPr>
          <p:cNvPr id="4099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6400800" cy="4525963"/>
          </a:xfrm>
        </p:spPr>
        <p:txBody>
          <a:bodyPr/>
          <a:lstStyle/>
          <a:p>
            <a:pPr eaLnBrk="1" hangingPunct="1"/>
            <a:r>
              <a:rPr lang="en-US">
                <a:solidFill>
                  <a:schemeClr val="bg1"/>
                </a:solidFill>
              </a:rPr>
              <a:t>Class A </a:t>
            </a:r>
            <a:r>
              <a:rPr lang="en-US"/>
              <a:t>– fires in ordinary combustibles, such as wood, paper, cloth, trash and plastics</a:t>
            </a:r>
          </a:p>
          <a:p>
            <a:pPr eaLnBrk="1" hangingPunct="1"/>
            <a:r>
              <a:rPr lang="en-US">
                <a:solidFill>
                  <a:schemeClr val="bg1"/>
                </a:solidFill>
              </a:rPr>
              <a:t>Class B </a:t>
            </a:r>
            <a:r>
              <a:rPr lang="en-US"/>
              <a:t>– fires in flammable liquids, such as gasoline, petroleum oil, and paint.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/>
              <a:t>Types of Fires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6400800" cy="4525963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>
                <a:solidFill>
                  <a:schemeClr val="bg1"/>
                </a:solidFill>
              </a:rPr>
              <a:t>Class C </a:t>
            </a:r>
            <a:r>
              <a:rPr lang="en-US" dirty="0"/>
              <a:t>– fires involving electrical equipment, motors, transformers and appliances.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>
                <a:solidFill>
                  <a:schemeClr val="bg1"/>
                </a:solidFill>
              </a:rPr>
              <a:t>Class D </a:t>
            </a:r>
            <a:r>
              <a:rPr lang="en-US" dirty="0"/>
              <a:t>– fires in combustible metals such as potassium, sodium and aluminum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>
                <a:solidFill>
                  <a:schemeClr val="bg1"/>
                </a:solidFill>
              </a:rPr>
              <a:t>Class K </a:t>
            </a:r>
            <a:r>
              <a:rPr lang="en-US" dirty="0"/>
              <a:t>– fires in cooking oils, greases, animal fats and vegetable fats.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/>
              <a:t>Types of Fire Extinguishers</a:t>
            </a:r>
          </a:p>
        </p:txBody>
      </p:sp>
      <p:sp>
        <p:nvSpPr>
          <p:cNvPr id="6147" name="Content Placeholder 5"/>
          <p:cNvSpPr>
            <a:spLocks noGrp="1"/>
          </p:cNvSpPr>
          <p:nvPr>
            <p:ph idx="1"/>
          </p:nvPr>
        </p:nvSpPr>
        <p:spPr>
          <a:xfrm>
            <a:off x="457200" y="1600200"/>
            <a:ext cx="6400800" cy="4525963"/>
          </a:xfrm>
        </p:spPr>
        <p:txBody>
          <a:bodyPr/>
          <a:lstStyle/>
          <a:p>
            <a:pPr eaLnBrk="1" hangingPunct="1"/>
            <a:r>
              <a:rPr lang="en-US" b="1"/>
              <a:t>Water and Foam</a:t>
            </a:r>
          </a:p>
          <a:p>
            <a:pPr lvl="1" eaLnBrk="1" hangingPunct="1"/>
            <a:r>
              <a:rPr lang="en-US"/>
              <a:t>Extinguish the fire by taking aware the Heat element</a:t>
            </a:r>
          </a:p>
          <a:p>
            <a:pPr lvl="1" eaLnBrk="1" hangingPunct="1"/>
            <a:r>
              <a:rPr lang="en-US"/>
              <a:t>Class A fires only</a:t>
            </a:r>
          </a:p>
          <a:p>
            <a:pPr eaLnBrk="1" hangingPunct="1"/>
            <a:r>
              <a:rPr lang="en-US" b="1"/>
              <a:t>Carbon Dioxide</a:t>
            </a:r>
          </a:p>
          <a:p>
            <a:pPr lvl="1" eaLnBrk="1" hangingPunct="1"/>
            <a:r>
              <a:rPr lang="en-US"/>
              <a:t>Extinguish the fire by taking aware the Oxygen element</a:t>
            </a:r>
          </a:p>
          <a:p>
            <a:pPr lvl="1" eaLnBrk="1" hangingPunct="1"/>
            <a:r>
              <a:rPr lang="en-US"/>
              <a:t>Class B &amp; C fires only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/>
              <a:t>Types of Fire Extinguishers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6400800" cy="4525963"/>
          </a:xfrm>
        </p:spPr>
        <p:txBody>
          <a:bodyPr/>
          <a:lstStyle/>
          <a:p>
            <a:pPr eaLnBrk="1" hangingPunct="1"/>
            <a:r>
              <a:rPr lang="en-US" b="1"/>
              <a:t>Dry Chemical</a:t>
            </a:r>
          </a:p>
          <a:p>
            <a:pPr lvl="1" eaLnBrk="1" hangingPunct="1"/>
            <a:r>
              <a:rPr lang="en-US"/>
              <a:t>Extinguish the fire by interrupting the chemical reaction of the fire triangle</a:t>
            </a:r>
          </a:p>
          <a:p>
            <a:pPr lvl="1" eaLnBrk="1" hangingPunct="1"/>
            <a:r>
              <a:rPr lang="en-US"/>
              <a:t>Today’s most widely used type of fire extinguisher</a:t>
            </a:r>
          </a:p>
          <a:p>
            <a:pPr lvl="1" eaLnBrk="1" hangingPunct="1"/>
            <a:r>
              <a:rPr lang="en-US"/>
              <a:t>Effective on Class A, B, and C fires</a:t>
            </a:r>
          </a:p>
          <a:p>
            <a:pPr lvl="1" eaLnBrk="1" hangingPunct="1"/>
            <a:r>
              <a:rPr lang="en-US"/>
              <a:t>Creates a barrier between the oxygen and fuel elements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/>
              <a:t>Types of Fire Extinguishers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6400800" cy="4525963"/>
          </a:xfrm>
        </p:spPr>
        <p:txBody>
          <a:bodyPr/>
          <a:lstStyle/>
          <a:p>
            <a:pPr eaLnBrk="1" hangingPunct="1"/>
            <a:r>
              <a:rPr lang="en-US" b="1"/>
              <a:t>Wet Chemical</a:t>
            </a:r>
          </a:p>
          <a:p>
            <a:pPr lvl="1" eaLnBrk="1" hangingPunct="1"/>
            <a:r>
              <a:rPr lang="en-US"/>
              <a:t>Extinguishes the fire by removing the heat of the fire triangle and prevents re-ignition</a:t>
            </a:r>
          </a:p>
          <a:p>
            <a:pPr lvl="1" eaLnBrk="1" hangingPunct="1"/>
            <a:r>
              <a:rPr lang="en-US"/>
              <a:t>Developed for modern, high efficiency deep fat fryers in commercial cooking operations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/>
              <a:t>Types of Fire Extinguishers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6400800" cy="4525963"/>
          </a:xfrm>
        </p:spPr>
        <p:txBody>
          <a:bodyPr/>
          <a:lstStyle/>
          <a:p>
            <a:pPr eaLnBrk="1" hangingPunct="1"/>
            <a:r>
              <a:rPr lang="en-US" b="1"/>
              <a:t>Clean Agent</a:t>
            </a:r>
          </a:p>
          <a:p>
            <a:pPr lvl="1" eaLnBrk="1" hangingPunct="1"/>
            <a:r>
              <a:rPr lang="en-US"/>
              <a:t>Include Halon agents and less ozone depleting halocarbon agents</a:t>
            </a:r>
          </a:p>
          <a:p>
            <a:pPr lvl="1" eaLnBrk="1" hangingPunct="1"/>
            <a:r>
              <a:rPr lang="en-US"/>
              <a:t>Extinguish the fire by interrupting the chemical reaction of the fire triangle</a:t>
            </a:r>
          </a:p>
          <a:p>
            <a:pPr lvl="1" eaLnBrk="1" hangingPunct="1"/>
            <a:r>
              <a:rPr lang="en-US"/>
              <a:t>Primarily used for Class B &amp; C fires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/>
              <a:t>The Rules for Fighting Fires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6400800" cy="4525963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Just remember the three A’s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b="1" dirty="0">
                <a:solidFill>
                  <a:schemeClr val="bg1"/>
                </a:solidFill>
              </a:rPr>
              <a:t>Activate</a:t>
            </a:r>
            <a:r>
              <a:rPr lang="en-US" dirty="0"/>
              <a:t> – the building alarm system or notify the fire department by calling 911, or have someone else do this for you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b="1" dirty="0">
                <a:solidFill>
                  <a:schemeClr val="bg1"/>
                </a:solidFill>
              </a:rPr>
              <a:t>Assist</a:t>
            </a:r>
            <a:r>
              <a:rPr lang="en-US" dirty="0"/>
              <a:t> – any persons in immediate danger, or those incapable on their own, to exit the building, without risk to yourself	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/>
              <a:t>Only after these two are completed, should you </a:t>
            </a:r>
            <a:r>
              <a:rPr lang="en-US" b="1" dirty="0">
                <a:solidFill>
                  <a:schemeClr val="bg1"/>
                </a:solidFill>
              </a:rPr>
              <a:t>Attempt</a:t>
            </a:r>
            <a:r>
              <a:rPr lang="en-US" dirty="0"/>
              <a:t> to extinguish the fire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ire- Useful for Safety and Other Presentation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 Template Fire</Template>
  <TotalTime>206</TotalTime>
  <Words>641</Words>
  <Application>Microsoft Office PowerPoint</Application>
  <PresentationFormat>On-screen Show (4:3)</PresentationFormat>
  <Paragraphs>120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Fire- Useful for Safety and Other Presentations</vt:lpstr>
      <vt:lpstr>Fire Prevention</vt:lpstr>
      <vt:lpstr>Introduction</vt:lpstr>
      <vt:lpstr>Types of Fires</vt:lpstr>
      <vt:lpstr>Types of Fires</vt:lpstr>
      <vt:lpstr>Types of Fire Extinguishers</vt:lpstr>
      <vt:lpstr>Types of Fire Extinguishers</vt:lpstr>
      <vt:lpstr>Types of Fire Extinguishers</vt:lpstr>
      <vt:lpstr>Types of Fire Extinguishers</vt:lpstr>
      <vt:lpstr>The Rules for Fighting Fires</vt:lpstr>
      <vt:lpstr>Only Fight a Fire</vt:lpstr>
      <vt:lpstr>Fire Extinguisher Use</vt:lpstr>
      <vt:lpstr>P  A  S  S*</vt:lpstr>
      <vt:lpstr>Fire Extinguisher Inspection</vt:lpstr>
      <vt:lpstr>Fire Extinguisher Maintenance</vt:lpstr>
      <vt:lpstr>Test</vt:lpstr>
      <vt:lpstr>Test</vt:lpstr>
      <vt:lpstr>Test</vt:lpstr>
      <vt:lpstr>Test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Fire Prevention</dc:title>
  <dc:creator>Tom Sefcik</dc:creator>
  <cp:lastModifiedBy>Ricardo Rivera</cp:lastModifiedBy>
  <cp:revision>19</cp:revision>
  <dcterms:created xsi:type="dcterms:W3CDTF">2009-09-01T18:13:47Z</dcterms:created>
  <dcterms:modified xsi:type="dcterms:W3CDTF">2019-02-14T15:47:20Z</dcterms:modified>
</cp:coreProperties>
</file>