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26"/>
  </p:notesMasterIdLst>
  <p:handoutMasterIdLst>
    <p:handoutMasterId r:id="rId27"/>
  </p:handoutMasterIdLst>
  <p:sldIdLst>
    <p:sldId id="256" r:id="rId2"/>
    <p:sldId id="257" r:id="rId3"/>
    <p:sldId id="279" r:id="rId4"/>
    <p:sldId id="280" r:id="rId5"/>
    <p:sldId id="281" r:id="rId6"/>
    <p:sldId id="297" r:id="rId7"/>
    <p:sldId id="283" r:id="rId8"/>
    <p:sldId id="289" r:id="rId9"/>
    <p:sldId id="299" r:id="rId10"/>
    <p:sldId id="284" r:id="rId11"/>
    <p:sldId id="298" r:id="rId12"/>
    <p:sldId id="290" r:id="rId13"/>
    <p:sldId id="291" r:id="rId14"/>
    <p:sldId id="282" r:id="rId15"/>
    <p:sldId id="292" r:id="rId16"/>
    <p:sldId id="293" r:id="rId17"/>
    <p:sldId id="285" r:id="rId18"/>
    <p:sldId id="287" r:id="rId19"/>
    <p:sldId id="294" r:id="rId20"/>
    <p:sldId id="295" r:id="rId21"/>
    <p:sldId id="262" r:id="rId22"/>
    <p:sldId id="275" r:id="rId23"/>
    <p:sldId id="276" r:id="rId24"/>
    <p:sldId id="296" r:id="rId25"/>
  </p:sldIdLst>
  <p:sldSz cx="9144000" cy="6858000" type="screen4x3"/>
  <p:notesSz cx="7077075" cy="905192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96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32787"/>
    <p:restoredTop sz="90923"/>
  </p:normalViewPr>
  <p:slideViewPr>
    <p:cSldViewPr>
      <p:cViewPr varScale="1">
        <p:scale>
          <a:sx n="103" d="100"/>
          <a:sy n="103" d="100"/>
        </p:scale>
        <p:origin x="1576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9.xml"/><Relationship Id="rId1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196A6C-4B49-4461-8BB5-34A6137DF38C}" type="datetimeFigureOut">
              <a:rPr lang="en-US" smtClean="0"/>
              <a:pPr/>
              <a:t>9/27/21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97758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597758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648C1E-B97E-42A1-A64E-D7E49D452E2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76242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A00433-EA66-4B20-8E17-EE285B279BA8}" type="datetimeFigureOut">
              <a:rPr lang="en-US" smtClean="0"/>
              <a:pPr/>
              <a:t>9/27/21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76350" y="679450"/>
            <a:ext cx="4524375" cy="339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299665"/>
            <a:ext cx="5661660" cy="40733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97758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597758"/>
            <a:ext cx="3066733" cy="45259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13FAD3-743E-4C6D-8A2D-11563E8A631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743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13FAD3-743E-4C6D-8A2D-11563E8A631F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058" name="Group 2"/>
          <p:cNvGrpSpPr>
            <a:grpSpLocks/>
          </p:cNvGrpSpPr>
          <p:nvPr/>
        </p:nvGrpSpPr>
        <p:grpSpPr bwMode="auto">
          <a:xfrm>
            <a:off x="0" y="68263"/>
            <a:ext cx="8678863" cy="6713537"/>
            <a:chOff x="0" y="43"/>
            <a:chExt cx="5467" cy="4229"/>
          </a:xfrm>
        </p:grpSpPr>
        <p:sp>
          <p:nvSpPr>
            <p:cNvPr id="45059" name="Rectangle 3"/>
            <p:cNvSpPr>
              <a:spLocks noChangeArrowheads="1"/>
            </p:cNvSpPr>
            <p:nvPr userDrawn="1"/>
          </p:nvSpPr>
          <p:spPr bwMode="auto">
            <a:xfrm>
              <a:off x="692" y="494"/>
              <a:ext cx="4775" cy="936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grpSp>
          <p:nvGrpSpPr>
            <p:cNvPr id="45060" name="Group 4"/>
            <p:cNvGrpSpPr>
              <a:grpSpLocks/>
            </p:cNvGrpSpPr>
            <p:nvPr userDrawn="1"/>
          </p:nvGrpSpPr>
          <p:grpSpPr bwMode="auto">
            <a:xfrm>
              <a:off x="0" y="43"/>
              <a:ext cx="624" cy="4229"/>
              <a:chOff x="0" y="43"/>
              <a:chExt cx="624" cy="4229"/>
            </a:xfrm>
          </p:grpSpPr>
          <p:sp>
            <p:nvSpPr>
              <p:cNvPr id="45061" name="Line 5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2" name="Line 6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3" name="Line 7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4" name="Line 8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5" name="Line 9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6" name="Line 10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7" name="Line 11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8" name="Line 12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69" name="Line 13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0" name="Line 14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1" name="Line 15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2" name="Line 16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3" name="Line 17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4" name="Line 18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5" name="Line 19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6" name="Line 20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7" name="Line 21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8" name="Line 22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79" name="Line 23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0" name="Line 24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1" name="Line 25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2" name="Line 26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3" name="Line 27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4" name="Line 28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5" name="Line 29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6" name="Line 30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7" name="Line 31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8" name="Line 32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89" name="Line 33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0" name="Line 34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1" name="Line 35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2" name="Line 36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3" name="Line 37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4" name="Line 38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5" name="Line 39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6" name="Line 40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7" name="Line 41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8" name="Line 42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099" name="Line 43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0" name="Line 44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1" name="Line 45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2" name="Line 46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3" name="Line 47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4" name="Line 48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5" name="Line 49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6" name="Line 50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7" name="Line 51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8" name="Line 52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09" name="Line 53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0" name="Line 54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1" name="Line 55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2" name="Line 56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3" name="Line 57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4" name="Line 58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5" name="Line 59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6" name="Line 60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7" name="Line 61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8" name="Line 62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19" name="Line 63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0" name="Line 64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1" name="Line 65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2" name="Line 66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3" name="Line 67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4" name="Line 68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5" name="Line 69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6" name="Line 70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7" name="Line 71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8" name="Line 72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29" name="Line 73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0" name="Line 74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1" name="Line 75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2" name="Line 76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3" name="Line 77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4" name="Line 78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5" name="Line 79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6" name="Line 80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7" name="Line 81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8" name="Line 82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39" name="Line 83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0" name="Line 84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1" name="Line 85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2" name="Line 86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3" name="Line 87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4" name="Line 88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5" name="Line 89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6" name="Line 90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7" name="Line 91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8" name="Line 92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624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49" name="Line 93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0" name="Line 94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1" name="Line 95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2" name="Line 96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3" name="Line 97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624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4" name="Line 98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624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5" name="Line 99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6" name="Line 100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7" name="Line 101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624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5158" name="Line 102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624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45159" name="Rectangle 103"/>
          <p:cNvSpPr>
            <a:spLocks noGrp="1" noChangeArrowheads="1"/>
          </p:cNvSpPr>
          <p:nvPr>
            <p:ph type="dt" sz="half" idx="2"/>
          </p:nvPr>
        </p:nvSpPr>
        <p:spPr>
          <a:xfrm>
            <a:off x="1387475" y="6357938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160" name="Rectangle 104"/>
          <p:cNvSpPr>
            <a:spLocks noGrp="1" noChangeArrowheads="1"/>
          </p:cNvSpPr>
          <p:nvPr>
            <p:ph type="ftr" sz="quarter" idx="3"/>
          </p:nvPr>
        </p:nvSpPr>
        <p:spPr>
          <a:xfrm>
            <a:off x="3722688" y="6357938"/>
            <a:ext cx="2271712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5161" name="Rectangle 105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464300" y="6361113"/>
            <a:ext cx="1906588" cy="457200"/>
          </a:xfrm>
        </p:spPr>
        <p:txBody>
          <a:bodyPr/>
          <a:lstStyle>
            <a:lvl1pPr>
              <a:defRPr/>
            </a:lvl1pPr>
          </a:lstStyle>
          <a:p>
            <a:fld id="{CB07DA44-2D58-495D-AC51-B46B6CD4D646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45162" name="Rectangle 106"/>
          <p:cNvSpPr>
            <a:spLocks noGrp="1" noChangeArrowheads="1"/>
          </p:cNvSpPr>
          <p:nvPr>
            <p:ph type="ctrTitle"/>
          </p:nvPr>
        </p:nvSpPr>
        <p:spPr>
          <a:xfrm>
            <a:off x="1169988" y="1046163"/>
            <a:ext cx="7380287" cy="1012825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5163" name="Rectangle 107"/>
          <p:cNvSpPr>
            <a:spLocks noGrp="1" noChangeArrowheads="1"/>
          </p:cNvSpPr>
          <p:nvPr>
            <p:ph type="subTitle" idx="1"/>
          </p:nvPr>
        </p:nvSpPr>
        <p:spPr>
          <a:xfrm>
            <a:off x="1566863" y="2693988"/>
            <a:ext cx="6662737" cy="2994025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5164" name="Rectangle 108"/>
          <p:cNvSpPr>
            <a:spLocks noChangeArrowheads="1"/>
          </p:cNvSpPr>
          <p:nvPr/>
        </p:nvSpPr>
        <p:spPr bwMode="auto">
          <a:xfrm>
            <a:off x="3017838" y="2120900"/>
            <a:ext cx="5662612" cy="77788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dirty="0"/>
          </a:p>
        </p:txBody>
      </p:sp>
      <p:sp>
        <p:nvSpPr>
          <p:cNvPr id="45165" name="Rectangle 109"/>
          <p:cNvSpPr>
            <a:spLocks noChangeArrowheads="1"/>
          </p:cNvSpPr>
          <p:nvPr/>
        </p:nvSpPr>
        <p:spPr bwMode="auto">
          <a:xfrm>
            <a:off x="1098550" y="862013"/>
            <a:ext cx="5662613" cy="77787"/>
          </a:xfrm>
          <a:prstGeom prst="rect">
            <a:avLst/>
          </a:prstGeom>
          <a:solidFill>
            <a:schemeClr val="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7" dur="500"/>
                                        <p:tgtEl>
                                          <p:spTgt spid="45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11" dur="500"/>
                                        <p:tgtEl>
                                          <p:spTgt spid="45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64" grpId="0" animBg="1" autoUpdateAnimBg="0"/>
      <p:bldP spid="45165" grpId="0" animBg="1" autoUpdateAnimBg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DAC70B-CF9D-406B-A639-84C8EC0DE4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78625" y="609600"/>
            <a:ext cx="1989138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9625" y="609600"/>
            <a:ext cx="58166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E566DE8-C0B3-4340-B54C-A7E5B9EA18F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F056A57-BB25-4014-8103-C8B014A1EDA3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302EE9-78E7-4396-B900-0A8CCF57702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625" y="2214563"/>
            <a:ext cx="3902075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64100" y="2214563"/>
            <a:ext cx="3903663" cy="38814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D15383-9DA1-412E-8B90-483C3F5775A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51178C-0452-4842-9DE7-365E6716CC4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3F1D88-2AEF-4355-A9BB-046051C85C50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A711A-6A09-4822-9E94-AD7D12DC089B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B6114B-0F1C-41D3-8BD3-2DD9A2E876AF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5D7B12-8AD7-481F-A3DF-C7CCAF8DE2DC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034" name="Group 2"/>
          <p:cNvGrpSpPr>
            <a:grpSpLocks/>
          </p:cNvGrpSpPr>
          <p:nvPr/>
        </p:nvGrpSpPr>
        <p:grpSpPr bwMode="auto">
          <a:xfrm>
            <a:off x="0" y="68263"/>
            <a:ext cx="8915400" cy="6713537"/>
            <a:chOff x="0" y="43"/>
            <a:chExt cx="5616" cy="4229"/>
          </a:xfrm>
        </p:grpSpPr>
        <p:grpSp>
          <p:nvGrpSpPr>
            <p:cNvPr id="44035" name="Group 3"/>
            <p:cNvGrpSpPr>
              <a:grpSpLocks/>
            </p:cNvGrpSpPr>
            <p:nvPr userDrawn="1"/>
          </p:nvGrpSpPr>
          <p:grpSpPr bwMode="auto">
            <a:xfrm>
              <a:off x="0" y="43"/>
              <a:ext cx="408" cy="4229"/>
              <a:chOff x="0" y="43"/>
              <a:chExt cx="5760" cy="4229"/>
            </a:xfrm>
          </p:grpSpPr>
          <p:sp>
            <p:nvSpPr>
              <p:cNvPr id="44036" name="Line 4"/>
              <p:cNvSpPr>
                <a:spLocks noChangeShapeType="1"/>
              </p:cNvSpPr>
              <p:nvPr userDrawn="1"/>
            </p:nvSpPr>
            <p:spPr bwMode="auto">
              <a:xfrm>
                <a:off x="0" y="420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37" name="Line 5"/>
              <p:cNvSpPr>
                <a:spLocks noChangeShapeType="1"/>
              </p:cNvSpPr>
              <p:nvPr userDrawn="1"/>
            </p:nvSpPr>
            <p:spPr bwMode="auto">
              <a:xfrm>
                <a:off x="0" y="42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38" name="Line 6"/>
              <p:cNvSpPr>
                <a:spLocks noChangeShapeType="1"/>
              </p:cNvSpPr>
              <p:nvPr userDrawn="1"/>
            </p:nvSpPr>
            <p:spPr bwMode="auto">
              <a:xfrm>
                <a:off x="0" y="427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39" name="Line 7"/>
              <p:cNvSpPr>
                <a:spLocks noChangeShapeType="1"/>
              </p:cNvSpPr>
              <p:nvPr userDrawn="1"/>
            </p:nvSpPr>
            <p:spPr bwMode="auto">
              <a:xfrm>
                <a:off x="0" y="4113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0" name="Line 8"/>
              <p:cNvSpPr>
                <a:spLocks noChangeShapeType="1"/>
              </p:cNvSpPr>
              <p:nvPr userDrawn="1"/>
            </p:nvSpPr>
            <p:spPr bwMode="auto">
              <a:xfrm>
                <a:off x="0" y="406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1" name="Line 9"/>
              <p:cNvSpPr>
                <a:spLocks noChangeShapeType="1"/>
              </p:cNvSpPr>
              <p:nvPr userDrawn="1"/>
            </p:nvSpPr>
            <p:spPr bwMode="auto">
              <a:xfrm>
                <a:off x="0" y="41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2" name="Line 10"/>
              <p:cNvSpPr>
                <a:spLocks noChangeShapeType="1"/>
              </p:cNvSpPr>
              <p:nvPr userDrawn="1"/>
            </p:nvSpPr>
            <p:spPr bwMode="auto">
              <a:xfrm>
                <a:off x="0" y="366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3" name="Line 11"/>
              <p:cNvSpPr>
                <a:spLocks noChangeShapeType="1"/>
              </p:cNvSpPr>
              <p:nvPr userDrawn="1"/>
            </p:nvSpPr>
            <p:spPr bwMode="auto">
              <a:xfrm>
                <a:off x="0" y="363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4" name="Line 12"/>
              <p:cNvSpPr>
                <a:spLocks noChangeShapeType="1"/>
              </p:cNvSpPr>
              <p:nvPr userDrawn="1"/>
            </p:nvSpPr>
            <p:spPr bwMode="auto">
              <a:xfrm>
                <a:off x="0" y="402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5" name="Line 13"/>
              <p:cNvSpPr>
                <a:spLocks noChangeShapeType="1"/>
              </p:cNvSpPr>
              <p:nvPr userDrawn="1"/>
            </p:nvSpPr>
            <p:spPr bwMode="auto">
              <a:xfrm>
                <a:off x="0" y="389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6" name="Line 14"/>
              <p:cNvSpPr>
                <a:spLocks noChangeShapeType="1"/>
              </p:cNvSpPr>
              <p:nvPr userDrawn="1"/>
            </p:nvSpPr>
            <p:spPr bwMode="auto">
              <a:xfrm>
                <a:off x="0" y="381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7" name="Line 15"/>
              <p:cNvSpPr>
                <a:spLocks noChangeShapeType="1"/>
              </p:cNvSpPr>
              <p:nvPr userDrawn="1"/>
            </p:nvSpPr>
            <p:spPr bwMode="auto">
              <a:xfrm>
                <a:off x="0" y="399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8" name="Line 16"/>
              <p:cNvSpPr>
                <a:spLocks noChangeShapeType="1"/>
              </p:cNvSpPr>
              <p:nvPr userDrawn="1"/>
            </p:nvSpPr>
            <p:spPr bwMode="auto">
              <a:xfrm>
                <a:off x="0" y="368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49" name="Line 17"/>
              <p:cNvSpPr>
                <a:spLocks noChangeShapeType="1"/>
              </p:cNvSpPr>
              <p:nvPr userDrawn="1"/>
            </p:nvSpPr>
            <p:spPr bwMode="auto">
              <a:xfrm>
                <a:off x="0" y="374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0" name="Line 18"/>
              <p:cNvSpPr>
                <a:spLocks noChangeShapeType="1"/>
              </p:cNvSpPr>
              <p:nvPr userDrawn="1"/>
            </p:nvSpPr>
            <p:spPr bwMode="auto">
              <a:xfrm>
                <a:off x="0" y="39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1" name="Line 19"/>
              <p:cNvSpPr>
                <a:spLocks noChangeShapeType="1"/>
              </p:cNvSpPr>
              <p:nvPr userDrawn="1"/>
            </p:nvSpPr>
            <p:spPr bwMode="auto">
              <a:xfrm>
                <a:off x="0" y="39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2" name="Line 20"/>
              <p:cNvSpPr>
                <a:spLocks noChangeShapeType="1"/>
              </p:cNvSpPr>
              <p:nvPr userDrawn="1"/>
            </p:nvSpPr>
            <p:spPr bwMode="auto">
              <a:xfrm>
                <a:off x="0" y="351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3" name="Line 21"/>
              <p:cNvSpPr>
                <a:spLocks noChangeShapeType="1"/>
              </p:cNvSpPr>
              <p:nvPr userDrawn="1"/>
            </p:nvSpPr>
            <p:spPr bwMode="auto">
              <a:xfrm>
                <a:off x="0" y="35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4" name="Line 22"/>
              <p:cNvSpPr>
                <a:spLocks noChangeShapeType="1"/>
              </p:cNvSpPr>
              <p:nvPr userDrawn="1"/>
            </p:nvSpPr>
            <p:spPr bwMode="auto">
              <a:xfrm>
                <a:off x="0" y="357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5" name="Line 23"/>
              <p:cNvSpPr>
                <a:spLocks noChangeShapeType="1"/>
              </p:cNvSpPr>
              <p:nvPr userDrawn="1"/>
            </p:nvSpPr>
            <p:spPr bwMode="auto">
              <a:xfrm>
                <a:off x="0" y="342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6" name="Line 24"/>
              <p:cNvSpPr>
                <a:spLocks noChangeShapeType="1"/>
              </p:cNvSpPr>
              <p:nvPr userDrawn="1"/>
            </p:nvSpPr>
            <p:spPr bwMode="auto">
              <a:xfrm>
                <a:off x="0" y="337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7" name="Line 25"/>
              <p:cNvSpPr>
                <a:spLocks noChangeShapeType="1"/>
              </p:cNvSpPr>
              <p:nvPr userDrawn="1"/>
            </p:nvSpPr>
            <p:spPr bwMode="auto">
              <a:xfrm>
                <a:off x="0" y="346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8" name="Line 26"/>
              <p:cNvSpPr>
                <a:spLocks noChangeShapeType="1"/>
              </p:cNvSpPr>
              <p:nvPr userDrawn="1"/>
            </p:nvSpPr>
            <p:spPr bwMode="auto">
              <a:xfrm>
                <a:off x="0" y="297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59" name="Line 27"/>
              <p:cNvSpPr>
                <a:spLocks noChangeShapeType="1"/>
              </p:cNvSpPr>
              <p:nvPr userDrawn="1"/>
            </p:nvSpPr>
            <p:spPr bwMode="auto">
              <a:xfrm>
                <a:off x="0" y="294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0" name="Line 28"/>
              <p:cNvSpPr>
                <a:spLocks noChangeShapeType="1"/>
              </p:cNvSpPr>
              <p:nvPr userDrawn="1"/>
            </p:nvSpPr>
            <p:spPr bwMode="auto">
              <a:xfrm>
                <a:off x="0" y="332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1" name="Line 29"/>
              <p:cNvSpPr>
                <a:spLocks noChangeShapeType="1"/>
              </p:cNvSpPr>
              <p:nvPr userDrawn="1"/>
            </p:nvSpPr>
            <p:spPr bwMode="auto">
              <a:xfrm>
                <a:off x="0" y="320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2" name="Line 30"/>
              <p:cNvSpPr>
                <a:spLocks noChangeShapeType="1"/>
              </p:cNvSpPr>
              <p:nvPr userDrawn="1"/>
            </p:nvSpPr>
            <p:spPr bwMode="auto">
              <a:xfrm>
                <a:off x="0" y="312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3" name="Line 31"/>
              <p:cNvSpPr>
                <a:spLocks noChangeShapeType="1"/>
              </p:cNvSpPr>
              <p:nvPr userDrawn="1"/>
            </p:nvSpPr>
            <p:spPr bwMode="auto">
              <a:xfrm>
                <a:off x="0" y="330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4" name="Line 32"/>
              <p:cNvSpPr>
                <a:spLocks noChangeShapeType="1"/>
              </p:cNvSpPr>
              <p:nvPr userDrawn="1"/>
            </p:nvSpPr>
            <p:spPr bwMode="auto">
              <a:xfrm>
                <a:off x="0" y="299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5" name="Line 33"/>
              <p:cNvSpPr>
                <a:spLocks noChangeShapeType="1"/>
              </p:cNvSpPr>
              <p:nvPr userDrawn="1"/>
            </p:nvSpPr>
            <p:spPr bwMode="auto">
              <a:xfrm>
                <a:off x="0" y="304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6" name="Line 34"/>
              <p:cNvSpPr>
                <a:spLocks noChangeShapeType="1"/>
              </p:cNvSpPr>
              <p:nvPr userDrawn="1"/>
            </p:nvSpPr>
            <p:spPr bwMode="auto">
              <a:xfrm>
                <a:off x="0" y="324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7" name="Line 35"/>
              <p:cNvSpPr>
                <a:spLocks noChangeShapeType="1"/>
              </p:cNvSpPr>
              <p:nvPr userDrawn="1"/>
            </p:nvSpPr>
            <p:spPr bwMode="auto">
              <a:xfrm>
                <a:off x="0" y="322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8" name="Line 36"/>
              <p:cNvSpPr>
                <a:spLocks noChangeShapeType="1"/>
              </p:cNvSpPr>
              <p:nvPr userDrawn="1"/>
            </p:nvSpPr>
            <p:spPr bwMode="auto">
              <a:xfrm>
                <a:off x="0" y="283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69" name="Line 37"/>
              <p:cNvSpPr>
                <a:spLocks noChangeShapeType="1"/>
              </p:cNvSpPr>
              <p:nvPr userDrawn="1"/>
            </p:nvSpPr>
            <p:spPr bwMode="auto">
              <a:xfrm>
                <a:off x="0" y="275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0" name="Line 38"/>
              <p:cNvSpPr>
                <a:spLocks noChangeShapeType="1"/>
              </p:cNvSpPr>
              <p:nvPr userDrawn="1"/>
            </p:nvSpPr>
            <p:spPr bwMode="auto">
              <a:xfrm>
                <a:off x="0" y="267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1" name="Line 39"/>
              <p:cNvSpPr>
                <a:spLocks noChangeShapeType="1"/>
              </p:cNvSpPr>
              <p:nvPr userDrawn="1"/>
            </p:nvSpPr>
            <p:spPr bwMode="auto">
              <a:xfrm>
                <a:off x="0" y="287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2" name="Line 40"/>
              <p:cNvSpPr>
                <a:spLocks noChangeShapeType="1"/>
              </p:cNvSpPr>
              <p:nvPr userDrawn="1"/>
            </p:nvSpPr>
            <p:spPr bwMode="auto">
              <a:xfrm>
                <a:off x="0" y="285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3" name="Line 41"/>
              <p:cNvSpPr>
                <a:spLocks noChangeShapeType="1"/>
              </p:cNvSpPr>
              <p:nvPr userDrawn="1"/>
            </p:nvSpPr>
            <p:spPr bwMode="auto">
              <a:xfrm>
                <a:off x="0" y="2554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4" name="Line 42"/>
              <p:cNvSpPr>
                <a:spLocks noChangeShapeType="1"/>
              </p:cNvSpPr>
              <p:nvPr userDrawn="1"/>
            </p:nvSpPr>
            <p:spPr bwMode="auto">
              <a:xfrm>
                <a:off x="0" y="2590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5" name="Line 43"/>
              <p:cNvSpPr>
                <a:spLocks noChangeShapeType="1"/>
              </p:cNvSpPr>
              <p:nvPr userDrawn="1"/>
            </p:nvSpPr>
            <p:spPr bwMode="auto">
              <a:xfrm>
                <a:off x="0" y="2623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6" name="Line 44"/>
              <p:cNvSpPr>
                <a:spLocks noChangeShapeType="1"/>
              </p:cNvSpPr>
              <p:nvPr userDrawn="1"/>
            </p:nvSpPr>
            <p:spPr bwMode="auto">
              <a:xfrm>
                <a:off x="0" y="246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7" name="Line 45"/>
              <p:cNvSpPr>
                <a:spLocks noChangeShapeType="1"/>
              </p:cNvSpPr>
              <p:nvPr userDrawn="1"/>
            </p:nvSpPr>
            <p:spPr bwMode="auto">
              <a:xfrm>
                <a:off x="0" y="241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8" name="Line 46"/>
              <p:cNvSpPr>
                <a:spLocks noChangeShapeType="1"/>
              </p:cNvSpPr>
              <p:nvPr userDrawn="1"/>
            </p:nvSpPr>
            <p:spPr bwMode="auto">
              <a:xfrm>
                <a:off x="0" y="250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79" name="Line 47"/>
              <p:cNvSpPr>
                <a:spLocks noChangeShapeType="1"/>
              </p:cNvSpPr>
              <p:nvPr userDrawn="1"/>
            </p:nvSpPr>
            <p:spPr bwMode="auto">
              <a:xfrm>
                <a:off x="0" y="237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0" name="Line 48"/>
              <p:cNvSpPr>
                <a:spLocks noChangeShapeType="1"/>
              </p:cNvSpPr>
              <p:nvPr userDrawn="1"/>
            </p:nvSpPr>
            <p:spPr bwMode="auto">
              <a:xfrm>
                <a:off x="0" y="2245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1" name="Line 49"/>
              <p:cNvSpPr>
                <a:spLocks noChangeShapeType="1"/>
              </p:cNvSpPr>
              <p:nvPr userDrawn="1"/>
            </p:nvSpPr>
            <p:spPr bwMode="auto">
              <a:xfrm>
                <a:off x="0" y="235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2" name="Line 50"/>
              <p:cNvSpPr>
                <a:spLocks noChangeShapeType="1"/>
              </p:cNvSpPr>
              <p:nvPr userDrawn="1"/>
            </p:nvSpPr>
            <p:spPr bwMode="auto">
              <a:xfrm>
                <a:off x="0" y="2290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3" name="Line 51"/>
              <p:cNvSpPr>
                <a:spLocks noChangeShapeType="1"/>
              </p:cNvSpPr>
              <p:nvPr userDrawn="1"/>
            </p:nvSpPr>
            <p:spPr bwMode="auto">
              <a:xfrm>
                <a:off x="0" y="2269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4" name="Line 52"/>
              <p:cNvSpPr>
                <a:spLocks noChangeShapeType="1"/>
              </p:cNvSpPr>
              <p:nvPr userDrawn="1"/>
            </p:nvSpPr>
            <p:spPr bwMode="auto">
              <a:xfrm>
                <a:off x="0" y="213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5" name="Line 53"/>
              <p:cNvSpPr>
                <a:spLocks noChangeShapeType="1"/>
              </p:cNvSpPr>
              <p:nvPr userDrawn="1"/>
            </p:nvSpPr>
            <p:spPr bwMode="auto">
              <a:xfrm>
                <a:off x="0" y="21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6" name="Line 54"/>
              <p:cNvSpPr>
                <a:spLocks noChangeShapeType="1"/>
              </p:cNvSpPr>
              <p:nvPr userDrawn="1"/>
            </p:nvSpPr>
            <p:spPr bwMode="auto">
              <a:xfrm>
                <a:off x="0" y="219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7" name="Line 55"/>
              <p:cNvSpPr>
                <a:spLocks noChangeShapeType="1"/>
              </p:cNvSpPr>
              <p:nvPr userDrawn="1"/>
            </p:nvSpPr>
            <p:spPr bwMode="auto">
              <a:xfrm>
                <a:off x="0" y="204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8" name="Line 56"/>
              <p:cNvSpPr>
                <a:spLocks noChangeShapeType="1"/>
              </p:cNvSpPr>
              <p:nvPr userDrawn="1"/>
            </p:nvSpPr>
            <p:spPr bwMode="auto">
              <a:xfrm>
                <a:off x="0" y="1992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89" name="Line 57"/>
              <p:cNvSpPr>
                <a:spLocks noChangeShapeType="1"/>
              </p:cNvSpPr>
              <p:nvPr userDrawn="1"/>
            </p:nvSpPr>
            <p:spPr bwMode="auto">
              <a:xfrm>
                <a:off x="0" y="208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0" name="Line 58"/>
              <p:cNvSpPr>
                <a:spLocks noChangeShapeType="1"/>
              </p:cNvSpPr>
              <p:nvPr userDrawn="1"/>
            </p:nvSpPr>
            <p:spPr bwMode="auto">
              <a:xfrm>
                <a:off x="0" y="1593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1" name="Line 59"/>
              <p:cNvSpPr>
                <a:spLocks noChangeShapeType="1"/>
              </p:cNvSpPr>
              <p:nvPr userDrawn="1"/>
            </p:nvSpPr>
            <p:spPr bwMode="auto">
              <a:xfrm>
                <a:off x="0" y="156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2" name="Line 60"/>
              <p:cNvSpPr>
                <a:spLocks noChangeShapeType="1"/>
              </p:cNvSpPr>
              <p:nvPr userDrawn="1"/>
            </p:nvSpPr>
            <p:spPr bwMode="auto">
              <a:xfrm>
                <a:off x="0" y="194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3" name="Line 61"/>
              <p:cNvSpPr>
                <a:spLocks noChangeShapeType="1"/>
              </p:cNvSpPr>
              <p:nvPr userDrawn="1"/>
            </p:nvSpPr>
            <p:spPr bwMode="auto">
              <a:xfrm>
                <a:off x="0" y="1821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4" name="Line 62"/>
              <p:cNvSpPr>
                <a:spLocks noChangeShapeType="1"/>
              </p:cNvSpPr>
              <p:nvPr userDrawn="1"/>
            </p:nvSpPr>
            <p:spPr bwMode="auto">
              <a:xfrm>
                <a:off x="0" y="1740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5" name="Line 63"/>
              <p:cNvSpPr>
                <a:spLocks noChangeShapeType="1"/>
              </p:cNvSpPr>
              <p:nvPr userDrawn="1"/>
            </p:nvSpPr>
            <p:spPr bwMode="auto">
              <a:xfrm>
                <a:off x="0" y="192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6" name="Line 64"/>
              <p:cNvSpPr>
                <a:spLocks noChangeShapeType="1"/>
              </p:cNvSpPr>
              <p:nvPr userDrawn="1"/>
            </p:nvSpPr>
            <p:spPr bwMode="auto">
              <a:xfrm>
                <a:off x="0" y="161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7" name="Line 65"/>
              <p:cNvSpPr>
                <a:spLocks noChangeShapeType="1"/>
              </p:cNvSpPr>
              <p:nvPr userDrawn="1"/>
            </p:nvSpPr>
            <p:spPr bwMode="auto">
              <a:xfrm>
                <a:off x="0" y="166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8" name="Line 66"/>
              <p:cNvSpPr>
                <a:spLocks noChangeShapeType="1"/>
              </p:cNvSpPr>
              <p:nvPr userDrawn="1"/>
            </p:nvSpPr>
            <p:spPr bwMode="auto">
              <a:xfrm>
                <a:off x="0" y="186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099" name="Line 67"/>
              <p:cNvSpPr>
                <a:spLocks noChangeShapeType="1"/>
              </p:cNvSpPr>
              <p:nvPr userDrawn="1"/>
            </p:nvSpPr>
            <p:spPr bwMode="auto">
              <a:xfrm>
                <a:off x="0" y="1845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0" name="Line 68"/>
              <p:cNvSpPr>
                <a:spLocks noChangeShapeType="1"/>
              </p:cNvSpPr>
              <p:nvPr userDrawn="1"/>
            </p:nvSpPr>
            <p:spPr bwMode="auto">
              <a:xfrm>
                <a:off x="0" y="1437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1" name="Line 69"/>
              <p:cNvSpPr>
                <a:spLocks noChangeShapeType="1"/>
              </p:cNvSpPr>
              <p:nvPr userDrawn="1"/>
            </p:nvSpPr>
            <p:spPr bwMode="auto">
              <a:xfrm>
                <a:off x="0" y="147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2" name="Line 70"/>
              <p:cNvSpPr>
                <a:spLocks noChangeShapeType="1"/>
              </p:cNvSpPr>
              <p:nvPr userDrawn="1"/>
            </p:nvSpPr>
            <p:spPr bwMode="auto">
              <a:xfrm>
                <a:off x="0" y="1506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3" name="Line 71"/>
              <p:cNvSpPr>
                <a:spLocks noChangeShapeType="1"/>
              </p:cNvSpPr>
              <p:nvPr userDrawn="1"/>
            </p:nvSpPr>
            <p:spPr bwMode="auto">
              <a:xfrm>
                <a:off x="0" y="1347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4" name="Line 72"/>
              <p:cNvSpPr>
                <a:spLocks noChangeShapeType="1"/>
              </p:cNvSpPr>
              <p:nvPr userDrawn="1"/>
            </p:nvSpPr>
            <p:spPr bwMode="auto">
              <a:xfrm>
                <a:off x="0" y="1392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5" name="Line 73"/>
              <p:cNvSpPr>
                <a:spLocks noChangeShapeType="1"/>
              </p:cNvSpPr>
              <p:nvPr userDrawn="1"/>
            </p:nvSpPr>
            <p:spPr bwMode="auto">
              <a:xfrm>
                <a:off x="0" y="1016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6" name="Line 74"/>
              <p:cNvSpPr>
                <a:spLocks noChangeShapeType="1"/>
              </p:cNvSpPr>
              <p:nvPr userDrawn="1"/>
            </p:nvSpPr>
            <p:spPr bwMode="auto">
              <a:xfrm>
                <a:off x="0" y="989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7" name="Line 75"/>
              <p:cNvSpPr>
                <a:spLocks noChangeShapeType="1"/>
              </p:cNvSpPr>
              <p:nvPr userDrawn="1"/>
            </p:nvSpPr>
            <p:spPr bwMode="auto">
              <a:xfrm>
                <a:off x="0" y="1244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8" name="Line 76"/>
              <p:cNvSpPr>
                <a:spLocks noChangeShapeType="1"/>
              </p:cNvSpPr>
              <p:nvPr userDrawn="1"/>
            </p:nvSpPr>
            <p:spPr bwMode="auto">
              <a:xfrm>
                <a:off x="0" y="1163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09" name="Line 77"/>
              <p:cNvSpPr>
                <a:spLocks noChangeShapeType="1"/>
              </p:cNvSpPr>
              <p:nvPr userDrawn="1"/>
            </p:nvSpPr>
            <p:spPr bwMode="auto">
              <a:xfrm>
                <a:off x="0" y="1037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0" name="Line 78"/>
              <p:cNvSpPr>
                <a:spLocks noChangeShapeType="1"/>
              </p:cNvSpPr>
              <p:nvPr userDrawn="1"/>
            </p:nvSpPr>
            <p:spPr bwMode="auto">
              <a:xfrm>
                <a:off x="0" y="10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1" name="Line 79"/>
              <p:cNvSpPr>
                <a:spLocks noChangeShapeType="1"/>
              </p:cNvSpPr>
              <p:nvPr userDrawn="1"/>
            </p:nvSpPr>
            <p:spPr bwMode="auto">
              <a:xfrm>
                <a:off x="0" y="128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2" name="Line 80"/>
              <p:cNvSpPr>
                <a:spLocks noChangeShapeType="1"/>
              </p:cNvSpPr>
              <p:nvPr userDrawn="1"/>
            </p:nvSpPr>
            <p:spPr bwMode="auto">
              <a:xfrm>
                <a:off x="0" y="126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3" name="Line 81"/>
              <p:cNvSpPr>
                <a:spLocks noChangeShapeType="1"/>
              </p:cNvSpPr>
              <p:nvPr userDrawn="1"/>
            </p:nvSpPr>
            <p:spPr bwMode="auto">
              <a:xfrm>
                <a:off x="0" y="86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4" name="Line 82"/>
              <p:cNvSpPr>
                <a:spLocks noChangeShapeType="1"/>
              </p:cNvSpPr>
              <p:nvPr userDrawn="1"/>
            </p:nvSpPr>
            <p:spPr bwMode="auto">
              <a:xfrm>
                <a:off x="0" y="896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5" name="Line 83"/>
              <p:cNvSpPr>
                <a:spLocks noChangeShapeType="1"/>
              </p:cNvSpPr>
              <p:nvPr userDrawn="1"/>
            </p:nvSpPr>
            <p:spPr bwMode="auto">
              <a:xfrm>
                <a:off x="0" y="92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6" name="Line 84"/>
              <p:cNvSpPr>
                <a:spLocks noChangeShapeType="1"/>
              </p:cNvSpPr>
              <p:nvPr userDrawn="1"/>
            </p:nvSpPr>
            <p:spPr bwMode="auto">
              <a:xfrm>
                <a:off x="0" y="770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7" name="Line 85"/>
              <p:cNvSpPr>
                <a:spLocks noChangeShapeType="1"/>
              </p:cNvSpPr>
              <p:nvPr userDrawn="1"/>
            </p:nvSpPr>
            <p:spPr bwMode="auto">
              <a:xfrm>
                <a:off x="0" y="815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8" name="Line 86"/>
              <p:cNvSpPr>
                <a:spLocks noChangeShapeType="1"/>
              </p:cNvSpPr>
              <p:nvPr userDrawn="1"/>
            </p:nvSpPr>
            <p:spPr bwMode="auto">
              <a:xfrm>
                <a:off x="0" y="718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19" name="Line 87"/>
              <p:cNvSpPr>
                <a:spLocks noChangeShapeType="1"/>
              </p:cNvSpPr>
              <p:nvPr userDrawn="1"/>
            </p:nvSpPr>
            <p:spPr bwMode="auto">
              <a:xfrm>
                <a:off x="0" y="646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0" name="Line 88"/>
              <p:cNvSpPr>
                <a:spLocks noChangeShapeType="1"/>
              </p:cNvSpPr>
              <p:nvPr userDrawn="1"/>
            </p:nvSpPr>
            <p:spPr bwMode="auto">
              <a:xfrm>
                <a:off x="0" y="522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1" name="Line 89"/>
              <p:cNvSpPr>
                <a:spLocks noChangeShapeType="1"/>
              </p:cNvSpPr>
              <p:nvPr userDrawn="1"/>
            </p:nvSpPr>
            <p:spPr bwMode="auto">
              <a:xfrm>
                <a:off x="0" y="558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2" name="Line 90"/>
              <p:cNvSpPr>
                <a:spLocks noChangeShapeType="1"/>
              </p:cNvSpPr>
              <p:nvPr userDrawn="1"/>
            </p:nvSpPr>
            <p:spPr bwMode="auto">
              <a:xfrm>
                <a:off x="0" y="591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3" name="Line 91"/>
              <p:cNvSpPr>
                <a:spLocks noChangeShapeType="1"/>
              </p:cNvSpPr>
              <p:nvPr userDrawn="1"/>
            </p:nvSpPr>
            <p:spPr bwMode="auto">
              <a:xfrm>
                <a:off x="0" y="432"/>
                <a:ext cx="5760" cy="0"/>
              </a:xfrm>
              <a:prstGeom prst="line">
                <a:avLst/>
              </a:prstGeom>
              <a:noFill/>
              <a:ln w="2857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4" name="Line 92"/>
              <p:cNvSpPr>
                <a:spLocks noChangeShapeType="1"/>
              </p:cNvSpPr>
              <p:nvPr userDrawn="1"/>
            </p:nvSpPr>
            <p:spPr bwMode="auto">
              <a:xfrm>
                <a:off x="0" y="384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5" name="Line 93"/>
              <p:cNvSpPr>
                <a:spLocks noChangeShapeType="1"/>
              </p:cNvSpPr>
              <p:nvPr userDrawn="1"/>
            </p:nvSpPr>
            <p:spPr bwMode="auto">
              <a:xfrm>
                <a:off x="0" y="477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6" name="Line 94"/>
              <p:cNvSpPr>
                <a:spLocks noChangeShapeType="1"/>
              </p:cNvSpPr>
              <p:nvPr userDrawn="1"/>
            </p:nvSpPr>
            <p:spPr bwMode="auto">
              <a:xfrm>
                <a:off x="0" y="339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7" name="Line 95"/>
              <p:cNvSpPr>
                <a:spLocks noChangeShapeType="1"/>
              </p:cNvSpPr>
              <p:nvPr userDrawn="1"/>
            </p:nvSpPr>
            <p:spPr bwMode="auto">
              <a:xfrm>
                <a:off x="0" y="318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8" name="Line 96"/>
              <p:cNvSpPr>
                <a:spLocks noChangeShapeType="1"/>
              </p:cNvSpPr>
              <p:nvPr userDrawn="1"/>
            </p:nvSpPr>
            <p:spPr bwMode="auto">
              <a:xfrm>
                <a:off x="0" y="258"/>
                <a:ext cx="5760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29" name="Line 97"/>
              <p:cNvSpPr>
                <a:spLocks noChangeShapeType="1"/>
              </p:cNvSpPr>
              <p:nvPr userDrawn="1"/>
            </p:nvSpPr>
            <p:spPr bwMode="auto">
              <a:xfrm>
                <a:off x="0" y="70"/>
                <a:ext cx="5760" cy="0"/>
              </a:xfrm>
              <a:prstGeom prst="line">
                <a:avLst/>
              </a:prstGeom>
              <a:noFill/>
              <a:ln w="9525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0" name="Line 98"/>
              <p:cNvSpPr>
                <a:spLocks noChangeShapeType="1"/>
              </p:cNvSpPr>
              <p:nvPr userDrawn="1"/>
            </p:nvSpPr>
            <p:spPr bwMode="auto">
              <a:xfrm>
                <a:off x="0" y="43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1" name="Line 99"/>
              <p:cNvSpPr>
                <a:spLocks noChangeShapeType="1"/>
              </p:cNvSpPr>
              <p:nvPr userDrawn="1"/>
            </p:nvSpPr>
            <p:spPr bwMode="auto">
              <a:xfrm>
                <a:off x="0" y="91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2" name="Line 100"/>
              <p:cNvSpPr>
                <a:spLocks noChangeShapeType="1"/>
              </p:cNvSpPr>
              <p:nvPr userDrawn="1"/>
            </p:nvSpPr>
            <p:spPr bwMode="auto">
              <a:xfrm>
                <a:off x="0" y="145"/>
                <a:ext cx="5760" cy="0"/>
              </a:xfrm>
              <a:prstGeom prst="line">
                <a:avLst/>
              </a:prstGeom>
              <a:noFill/>
              <a:ln w="127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3" name="Line 101"/>
              <p:cNvSpPr>
                <a:spLocks noChangeShapeType="1"/>
              </p:cNvSpPr>
              <p:nvPr userDrawn="1"/>
            </p:nvSpPr>
            <p:spPr bwMode="auto">
              <a:xfrm>
                <a:off x="0" y="202"/>
                <a:ext cx="5760" cy="0"/>
              </a:xfrm>
              <a:prstGeom prst="line">
                <a:avLst/>
              </a:prstGeom>
              <a:noFill/>
              <a:ln w="381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  <p:grpSp>
          <p:nvGrpSpPr>
            <p:cNvPr id="44134" name="Group 102"/>
            <p:cNvGrpSpPr>
              <a:grpSpLocks/>
            </p:cNvGrpSpPr>
            <p:nvPr userDrawn="1"/>
          </p:nvGrpSpPr>
          <p:grpSpPr bwMode="auto">
            <a:xfrm>
              <a:off x="400" y="205"/>
              <a:ext cx="5216" cy="1123"/>
              <a:chOff x="400" y="205"/>
              <a:chExt cx="5216" cy="1123"/>
            </a:xfrm>
          </p:grpSpPr>
          <p:sp>
            <p:nvSpPr>
              <p:cNvPr id="44135" name="Rectangle 103"/>
              <p:cNvSpPr>
                <a:spLocks noChangeArrowheads="1"/>
              </p:cNvSpPr>
              <p:nvPr userDrawn="1"/>
            </p:nvSpPr>
            <p:spPr bwMode="auto">
              <a:xfrm>
                <a:off x="557" y="205"/>
                <a:ext cx="313" cy="914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6" name="Rectangle 104"/>
              <p:cNvSpPr>
                <a:spLocks noChangeArrowheads="1"/>
              </p:cNvSpPr>
              <p:nvPr userDrawn="1"/>
            </p:nvSpPr>
            <p:spPr bwMode="auto">
              <a:xfrm>
                <a:off x="400" y="288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7" name="Rectangle 105"/>
              <p:cNvSpPr>
                <a:spLocks noChangeArrowheads="1"/>
              </p:cNvSpPr>
              <p:nvPr userDrawn="1"/>
            </p:nvSpPr>
            <p:spPr bwMode="auto">
              <a:xfrm>
                <a:off x="4599" y="1115"/>
                <a:ext cx="929" cy="213"/>
              </a:xfrm>
              <a:prstGeom prst="rect">
                <a:avLst/>
              </a:prstGeom>
              <a:solidFill>
                <a:schemeClr val="accent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  <p:sp>
            <p:nvSpPr>
              <p:cNvPr id="44138" name="Rectangle 106"/>
              <p:cNvSpPr>
                <a:spLocks noChangeArrowheads="1"/>
              </p:cNvSpPr>
              <p:nvPr userDrawn="1"/>
            </p:nvSpPr>
            <p:spPr bwMode="auto">
              <a:xfrm>
                <a:off x="2049" y="1211"/>
                <a:ext cx="3567" cy="49"/>
              </a:xfrm>
              <a:prstGeom prst="rect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/>
              </a:p>
            </p:txBody>
          </p:sp>
        </p:grpSp>
      </p:grpSp>
      <p:sp>
        <p:nvSpPr>
          <p:cNvPr id="44139" name="Rectangle 107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9625" y="2214563"/>
            <a:ext cx="7958138" cy="3881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4140" name="Rectangle 10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09625" y="63738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chemeClr val="folHlink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4141" name="Rectangle 10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32138" y="6376988"/>
            <a:ext cx="30861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folHlink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4142" name="Rectangle 1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89713" y="6376988"/>
            <a:ext cx="2193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folHlink"/>
                </a:solidFill>
              </a:defRPr>
            </a:lvl1pPr>
          </a:lstStyle>
          <a:p>
            <a:fld id="{0586F0FD-73A5-41DB-862C-DD0667D6B6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44143" name="Rectangle 111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609600"/>
            <a:ext cx="737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lnSpc>
          <a:spcPct val="85000"/>
        </a:lnSpc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w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085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4287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Wingdings" pitchFamily="2" charset="2"/>
        <a:buChar char="w"/>
        <a:defRPr sz="2000">
          <a:solidFill>
            <a:schemeClr val="tx1"/>
          </a:solidFill>
          <a:latin typeface="+mn-lt"/>
        </a:defRPr>
      </a:lvl4pPr>
      <a:lvl5pPr marL="17716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5pPr>
      <a:lvl6pPr marL="22288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6pPr>
      <a:lvl7pPr marL="26860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7pPr>
      <a:lvl8pPr marL="31432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8pPr>
      <a:lvl9pPr marL="360045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itchFamily="2" charset="2"/>
        <a:buChar char="§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219200" y="593725"/>
            <a:ext cx="77724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6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Storm Safety</a:t>
            </a:r>
            <a:endParaRPr lang="en-US" sz="6000" dirty="0"/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3505200" y="5708650"/>
            <a:ext cx="5334000" cy="10071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 eaLnBrk="0" hangingPunct="0">
              <a:spcBef>
                <a:spcPct val="50000"/>
              </a:spcBef>
            </a:pPr>
            <a:r>
              <a:rPr lang="en-US" sz="2900" b="1" dirty="0"/>
              <a:t>Annual Safety Training</a:t>
            </a:r>
            <a:endParaRPr lang="en-US" sz="2900" b="1" i="1" dirty="0"/>
          </a:p>
          <a:p>
            <a:pPr algn="r" eaLnBrk="0" hangingPunct="0">
              <a:spcBef>
                <a:spcPct val="5000"/>
              </a:spcBef>
            </a:pPr>
            <a:r>
              <a:rPr lang="en-US" sz="2900" b="1" dirty="0"/>
              <a:t>Prestige C&amp;H</a:t>
            </a:r>
            <a:endParaRPr lang="en-US" sz="2900" dirty="0"/>
          </a:p>
        </p:txBody>
      </p:sp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2971800"/>
            <a:ext cx="3810000" cy="256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066800" y="517525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Frostbite &amp;             Hypothermia</a:t>
            </a:r>
            <a:endParaRPr lang="en-US" sz="4000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 descr="http://www.crh.noaa.gov/dlh/science/event_archive/winter_archive/Images/col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357313" cy="1600200"/>
          </a:xfrm>
          <a:prstGeom prst="rect">
            <a:avLst/>
          </a:prstGeom>
          <a:noFill/>
        </p:spPr>
      </p:pic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0" y="2133600"/>
            <a:ext cx="8763000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2"/>
            <a:r>
              <a:rPr lang="en-US" sz="2800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Frostbite</a:t>
            </a:r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sz="2800" i="1" dirty="0"/>
              <a:t>Damage to body tissue</a:t>
            </a:r>
            <a:r>
              <a:rPr lang="en-US" sz="2800" dirty="0"/>
              <a:t> caused by extreme cold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sz="2800" dirty="0"/>
              <a:t>Exposure to –20 degree weather for less than 30 minutes can result in frostbite 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sz="2800" b="1" i="1" dirty="0"/>
              <a:t>Symptoms</a:t>
            </a:r>
            <a:r>
              <a:rPr lang="en-US" sz="2800" i="1" dirty="0"/>
              <a:t>:  </a:t>
            </a:r>
            <a:r>
              <a:rPr lang="en-US" sz="2800" dirty="0"/>
              <a:t>loss of feeling and white/pale appearance in the extremities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sz="2800" b="1" i="1" dirty="0"/>
              <a:t>Actions</a:t>
            </a:r>
            <a:r>
              <a:rPr lang="en-US" sz="2800" i="1" dirty="0"/>
              <a:t>:</a:t>
            </a:r>
            <a:r>
              <a:rPr lang="en-US" sz="2800" dirty="0"/>
              <a:t>  get medical treatment immediately; if you must wait, slowly re-warm the affected areas </a:t>
            </a:r>
          </a:p>
          <a:p>
            <a:pPr marL="1146175" lvl="2" indent="-231775">
              <a:tabLst>
                <a:tab pos="1146175" algn="l"/>
              </a:tabLst>
            </a:pPr>
            <a:endParaRPr lang="en-US" sz="9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build="p" bldLvl="3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2"/>
          <p:cNvSpPr txBox="1">
            <a:spLocks noChangeArrowheads="1"/>
          </p:cNvSpPr>
          <p:nvPr/>
        </p:nvSpPr>
        <p:spPr bwMode="auto">
          <a:xfrm>
            <a:off x="1066800" y="517525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Frostbite &amp;             Hypothermia</a:t>
            </a:r>
            <a:endParaRPr lang="en-US" sz="4000" dirty="0"/>
          </a:p>
        </p:txBody>
      </p:sp>
      <p:pic>
        <p:nvPicPr>
          <p:cNvPr id="399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42" name="Picture 6" descr="http://www.crh.noaa.gov/dlh/science/event_archive/winter_archive/Images/col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357313" cy="1600200"/>
          </a:xfrm>
          <a:prstGeom prst="rect">
            <a:avLst/>
          </a:prstGeom>
          <a:noFill/>
        </p:spPr>
      </p:pic>
      <p:sp>
        <p:nvSpPr>
          <p:cNvPr id="39943" name="Text Box 7"/>
          <p:cNvSpPr txBox="1">
            <a:spLocks noChangeArrowheads="1"/>
          </p:cNvSpPr>
          <p:nvPr/>
        </p:nvSpPr>
        <p:spPr bwMode="auto">
          <a:xfrm>
            <a:off x="0" y="2133600"/>
            <a:ext cx="8763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146175" lvl="2" indent="-231775">
              <a:tabLst>
                <a:tab pos="1146175" algn="l"/>
              </a:tabLst>
            </a:pPr>
            <a:r>
              <a:rPr lang="en-US" b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Hypothermia</a:t>
            </a:r>
            <a:r>
              <a:rPr lang="en-US" dirty="0"/>
              <a:t> </a:t>
            </a:r>
          </a:p>
          <a:p>
            <a:pPr marL="1146175" lvl="2" indent="-231775">
              <a:buFont typeface="Arial" pitchFamily="34" charset="0"/>
              <a:buChar char="•"/>
              <a:tabLst>
                <a:tab pos="1146175" algn="l"/>
              </a:tabLst>
            </a:pPr>
            <a:r>
              <a:rPr lang="en-US" dirty="0"/>
              <a:t>Occurs when an individual’s </a:t>
            </a:r>
            <a:r>
              <a:rPr lang="en-US" i="1" dirty="0"/>
              <a:t>body temperature</a:t>
            </a:r>
            <a:r>
              <a:rPr lang="en-US" dirty="0"/>
              <a:t> is below 95 degrees</a:t>
            </a:r>
          </a:p>
          <a:p>
            <a:pPr marL="1146175" lvl="2" indent="-231775">
              <a:buFont typeface="Arial" pitchFamily="34" charset="0"/>
              <a:buChar char="•"/>
              <a:tabLst>
                <a:tab pos="1146175" algn="l"/>
              </a:tabLst>
            </a:pPr>
            <a:r>
              <a:rPr lang="en-US" dirty="0"/>
              <a:t>Hypothermia can be fatal or cause permanent organ damage. 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b="1" i="1" dirty="0"/>
              <a:t>Symptoms</a:t>
            </a:r>
            <a:r>
              <a:rPr lang="en-US" i="1" dirty="0"/>
              <a:t>:  </a:t>
            </a:r>
            <a:r>
              <a:rPr lang="en-US" dirty="0"/>
              <a:t>uncontrollable shivering, memory loss, disorientation, incoherence, slurred speech, drowsiness</a:t>
            </a:r>
          </a:p>
          <a:p>
            <a:pPr marL="1146175" lvl="2" indent="-231775">
              <a:buFontTx/>
              <a:buChar char="•"/>
              <a:tabLst>
                <a:tab pos="1146175" algn="l"/>
              </a:tabLst>
            </a:pPr>
            <a:r>
              <a:rPr lang="en-US" b="1" i="1" dirty="0"/>
              <a:t>Actions</a:t>
            </a:r>
            <a:r>
              <a:rPr lang="en-US" i="1" dirty="0"/>
              <a:t>:</a:t>
            </a:r>
            <a:r>
              <a:rPr lang="en-US" dirty="0"/>
              <a:t>  get medical attention immediately; work on re-warming the body’s core first (warming extremities can draw cold blood  to vital organs); do </a:t>
            </a:r>
            <a:r>
              <a:rPr lang="en-US" b="1" u="sng" dirty="0"/>
              <a:t>not</a:t>
            </a:r>
            <a:r>
              <a:rPr lang="en-US" dirty="0"/>
              <a:t> give coffee, alcohol, or drugs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9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43" grpId="0" build="p" bldLvl="3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ext Box 2"/>
          <p:cNvSpPr txBox="1">
            <a:spLocks noChangeArrowheads="1"/>
          </p:cNvSpPr>
          <p:nvPr/>
        </p:nvSpPr>
        <p:spPr bwMode="auto">
          <a:xfrm>
            <a:off x="1066800" y="517525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Frostbite &amp;             Hypothermia</a:t>
            </a:r>
            <a:endParaRPr lang="en-US" sz="4000" dirty="0"/>
          </a:p>
        </p:txBody>
      </p:sp>
      <p:pic>
        <p:nvPicPr>
          <p:cNvPr id="4813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8132" name="Picture 4" descr="http://www.crh.noaa.gov/dlh/science/event_archive/winter_archive/Images/col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357313" cy="1600200"/>
          </a:xfrm>
          <a:prstGeom prst="rect">
            <a:avLst/>
          </a:prstGeom>
          <a:noFill/>
        </p:spPr>
      </p:pic>
      <p:pic>
        <p:nvPicPr>
          <p:cNvPr id="48134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81200" y="3054350"/>
            <a:ext cx="5105400" cy="3346450"/>
          </a:xfrm>
          <a:prstGeom prst="rect">
            <a:avLst/>
          </a:prstGeom>
          <a:solidFill>
            <a:schemeClr val="bg2">
              <a:alpha val="5000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48135" name="Text Box 7"/>
          <p:cNvSpPr txBox="1">
            <a:spLocks noChangeArrowheads="1"/>
          </p:cNvSpPr>
          <p:nvPr/>
        </p:nvSpPr>
        <p:spPr bwMode="auto">
          <a:xfrm>
            <a:off x="685800" y="2209800"/>
            <a:ext cx="80772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b="1" dirty="0"/>
              <a:t>This NWS Windchill Chart can serves as a guide on how long it is safe to remain outdoors in cold weather</a:t>
            </a:r>
          </a:p>
        </p:txBody>
      </p:sp>
      <p:sp>
        <p:nvSpPr>
          <p:cNvPr id="48136" name="AutoShape 8"/>
          <p:cNvSpPr>
            <a:spLocks noChangeArrowheads="1"/>
          </p:cNvSpPr>
          <p:nvPr/>
        </p:nvSpPr>
        <p:spPr bwMode="auto">
          <a:xfrm>
            <a:off x="3505200" y="3429000"/>
            <a:ext cx="152400" cy="228600"/>
          </a:xfrm>
          <a:prstGeom prst="downArrow">
            <a:avLst>
              <a:gd name="adj1" fmla="val 50000"/>
              <a:gd name="adj2" fmla="val 3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7" name="AutoShape 9"/>
          <p:cNvSpPr>
            <a:spLocks noChangeArrowheads="1"/>
          </p:cNvSpPr>
          <p:nvPr/>
        </p:nvSpPr>
        <p:spPr bwMode="auto">
          <a:xfrm>
            <a:off x="1905000" y="4343400"/>
            <a:ext cx="228600" cy="152400"/>
          </a:xfrm>
          <a:prstGeom prst="rightArrow">
            <a:avLst>
              <a:gd name="adj1" fmla="val 50000"/>
              <a:gd name="adj2" fmla="val 37500"/>
            </a:avLst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  <p:sp>
        <p:nvSpPr>
          <p:cNvPr id="48138" name="AutoShape 10"/>
          <p:cNvSpPr>
            <a:spLocks noChangeArrowheads="1"/>
          </p:cNvSpPr>
          <p:nvPr/>
        </p:nvSpPr>
        <p:spPr bwMode="auto">
          <a:xfrm>
            <a:off x="3352800" y="4191000"/>
            <a:ext cx="457200" cy="457200"/>
          </a:xfrm>
          <a:prstGeom prst="irregularSeal1">
            <a:avLst/>
          </a:prstGeom>
          <a:solidFill>
            <a:srgbClr val="FFFF00">
              <a:alpha val="50000"/>
            </a:srgbClr>
          </a:solidFill>
          <a:ln w="158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8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6" grpId="0" animBg="1"/>
      <p:bldP spid="48137" grpId="0" animBg="1"/>
      <p:bldP spid="4813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ext Box 2"/>
          <p:cNvSpPr txBox="1">
            <a:spLocks noChangeArrowheads="1"/>
          </p:cNvSpPr>
          <p:nvPr/>
        </p:nvSpPr>
        <p:spPr bwMode="auto">
          <a:xfrm>
            <a:off x="1066800" y="517525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Frostbite &amp;             Hypothermia</a:t>
            </a:r>
            <a:endParaRPr lang="en-US" sz="4000" dirty="0"/>
          </a:p>
        </p:txBody>
      </p:sp>
      <p:pic>
        <p:nvPicPr>
          <p:cNvPr id="4915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9156" name="Picture 4" descr="http://www.crh.noaa.gov/dlh/science/event_archive/winter_archive/Images/cold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62800" y="152400"/>
            <a:ext cx="1357313" cy="1600200"/>
          </a:xfrm>
          <a:prstGeom prst="rect">
            <a:avLst/>
          </a:prstGeom>
          <a:noFill/>
        </p:spPr>
      </p:pic>
      <p:sp>
        <p:nvSpPr>
          <p:cNvPr id="49160" name="Rectangle 8"/>
          <p:cNvSpPr>
            <a:spLocks noGrp="1" noChangeArrowheads="1"/>
          </p:cNvSpPr>
          <p:nvPr>
            <p:ph type="body" sz="half" idx="1"/>
          </p:nvPr>
        </p:nvSpPr>
        <p:spPr>
          <a:xfrm>
            <a:off x="762000" y="3048000"/>
            <a:ext cx="3902075" cy="3581400"/>
          </a:xfrm>
        </p:spPr>
        <p:txBody>
          <a:bodyPr/>
          <a:lstStyle/>
          <a:p>
            <a:r>
              <a:rPr lang="en-US" sz="1500" dirty="0"/>
              <a:t>Recognize and </a:t>
            </a:r>
            <a:r>
              <a:rPr lang="en-US" sz="1500" b="1" i="1" dirty="0"/>
              <a:t>respect the conditions</a:t>
            </a:r>
            <a:r>
              <a:rPr lang="en-US" sz="1500" dirty="0"/>
              <a:t> that lead to potential cold-induced illnesses and injuries. </a:t>
            </a:r>
          </a:p>
          <a:p>
            <a:r>
              <a:rPr lang="en-US" sz="1500" dirty="0"/>
              <a:t>Remember the </a:t>
            </a:r>
            <a:r>
              <a:rPr lang="en-US" sz="1500" b="1" i="1" dirty="0"/>
              <a:t>symptoms </a:t>
            </a:r>
            <a:r>
              <a:rPr lang="en-US" sz="1500" dirty="0"/>
              <a:t>of and </a:t>
            </a:r>
            <a:r>
              <a:rPr lang="en-US" sz="1500" b="1" i="1" dirty="0"/>
              <a:t>actions</a:t>
            </a:r>
            <a:r>
              <a:rPr lang="en-US" sz="1500" dirty="0"/>
              <a:t> for frostbite and hypothermia</a:t>
            </a:r>
          </a:p>
          <a:p>
            <a:r>
              <a:rPr lang="en-US" sz="1500" dirty="0"/>
              <a:t>Select </a:t>
            </a:r>
            <a:r>
              <a:rPr lang="en-US" sz="1500" b="1" i="1" dirty="0"/>
              <a:t>proper clothing</a:t>
            </a:r>
            <a:r>
              <a:rPr lang="en-US" sz="1500" dirty="0"/>
              <a:t> for cold, wet, and windy conditions. </a:t>
            </a:r>
          </a:p>
          <a:p>
            <a:r>
              <a:rPr lang="en-US" sz="1500" b="1" i="1" dirty="0"/>
              <a:t>Layer clothing</a:t>
            </a:r>
            <a:r>
              <a:rPr lang="en-US" sz="1500" dirty="0"/>
              <a:t> to adjust to changing environmental temperatures. </a:t>
            </a:r>
          </a:p>
          <a:p>
            <a:r>
              <a:rPr lang="en-US" sz="1500" dirty="0"/>
              <a:t>Wear a </a:t>
            </a:r>
            <a:r>
              <a:rPr lang="en-US" sz="1500" b="1" i="1" dirty="0"/>
              <a:t>hat and gloves</a:t>
            </a:r>
            <a:r>
              <a:rPr lang="en-US" sz="1500" dirty="0"/>
              <a:t>, in addition to under-wear that will keep water away from the skin (polypropylene). </a:t>
            </a:r>
          </a:p>
          <a:p>
            <a:r>
              <a:rPr lang="en-US" sz="1500" dirty="0"/>
              <a:t>Take </a:t>
            </a:r>
            <a:r>
              <a:rPr lang="en-US" sz="1500" b="1" i="1" dirty="0"/>
              <a:t>frequent short breaks</a:t>
            </a:r>
            <a:r>
              <a:rPr lang="en-US" sz="1500" dirty="0"/>
              <a:t> in warm dry shelters to allow the body to warm up. </a:t>
            </a:r>
          </a:p>
        </p:txBody>
      </p:sp>
      <p:sp>
        <p:nvSpPr>
          <p:cNvPr id="49161" name="Rectangle 9"/>
          <p:cNvSpPr>
            <a:spLocks noGrp="1" noChangeArrowheads="1"/>
          </p:cNvSpPr>
          <p:nvPr>
            <p:ph type="body" sz="half" idx="2"/>
          </p:nvPr>
        </p:nvSpPr>
        <p:spPr>
          <a:xfrm>
            <a:off x="4876800" y="2976563"/>
            <a:ext cx="3903663" cy="3881437"/>
          </a:xfrm>
        </p:spPr>
        <p:txBody>
          <a:bodyPr/>
          <a:lstStyle/>
          <a:p>
            <a:r>
              <a:rPr lang="en-US" sz="1500" dirty="0"/>
              <a:t>Perform work during the </a:t>
            </a:r>
            <a:r>
              <a:rPr lang="en-US" sz="1500" b="1" i="1" dirty="0"/>
              <a:t>warmest part of the day</a:t>
            </a:r>
            <a:r>
              <a:rPr lang="en-US" sz="1500" dirty="0"/>
              <a:t> if possible</a:t>
            </a:r>
          </a:p>
          <a:p>
            <a:r>
              <a:rPr lang="en-US" sz="1500" b="1" i="1" dirty="0"/>
              <a:t>Avoid exhaustion</a:t>
            </a:r>
            <a:r>
              <a:rPr lang="en-US" sz="1500" dirty="0"/>
              <a:t> or fatigue - energy is needed to keep muscles warm. </a:t>
            </a:r>
          </a:p>
          <a:p>
            <a:r>
              <a:rPr lang="en-US" sz="1500" dirty="0"/>
              <a:t>Drink </a:t>
            </a:r>
            <a:r>
              <a:rPr lang="en-US" sz="1500" b="1" i="1" dirty="0"/>
              <a:t>warm, sweet beverages</a:t>
            </a:r>
            <a:r>
              <a:rPr lang="en-US" sz="1500" dirty="0"/>
              <a:t> (sugar water, sports-type drinks). </a:t>
            </a:r>
          </a:p>
          <a:p>
            <a:r>
              <a:rPr lang="en-US" sz="1500" b="1" i="1" dirty="0"/>
              <a:t>Avoid</a:t>
            </a:r>
            <a:r>
              <a:rPr lang="en-US" sz="1500" dirty="0"/>
              <a:t> drinks with </a:t>
            </a:r>
            <a:r>
              <a:rPr lang="en-US" sz="1500" b="1" i="1" dirty="0"/>
              <a:t>caffeine</a:t>
            </a:r>
            <a:r>
              <a:rPr lang="en-US" sz="1500" dirty="0"/>
              <a:t> (coffee, tea, or hot chocolate) or alcohol. </a:t>
            </a:r>
          </a:p>
          <a:p>
            <a:r>
              <a:rPr lang="en-US" sz="1500" b="1" i="1" dirty="0"/>
              <a:t>Eat warm, high-calorie foods</a:t>
            </a:r>
            <a:r>
              <a:rPr lang="en-US" sz="1500" dirty="0"/>
              <a:t>                   like hot pasta dishes. </a:t>
            </a:r>
            <a:br>
              <a:rPr lang="en-US" sz="1500" dirty="0"/>
            </a:br>
            <a:endParaRPr lang="en-US" sz="1500" dirty="0"/>
          </a:p>
        </p:txBody>
      </p:sp>
      <p:sp>
        <p:nvSpPr>
          <p:cNvPr id="49162" name="Text Box 10"/>
          <p:cNvSpPr txBox="1">
            <a:spLocks noGrp="1" noChangeArrowheads="1"/>
          </p:cNvSpPr>
          <p:nvPr>
            <p:ph type="title"/>
          </p:nvPr>
        </p:nvSpPr>
        <p:spPr>
          <a:xfrm>
            <a:off x="762000" y="2133600"/>
            <a:ext cx="7378700" cy="1066800"/>
          </a:xfrm>
          <a:noFill/>
          <a:ln/>
        </p:spPr>
        <p:txBody>
          <a:bodyPr/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What can be done to avoid frostbite and hypothermia?</a:t>
            </a:r>
            <a:br>
              <a:rPr lang="en-US" sz="2800" b="1" dirty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US" sz="1600" b="1" dirty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9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9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9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9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9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9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916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60" grpId="0" build="p" autoUpdateAnimBg="0"/>
      <p:bldP spid="49161" grpId="0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3716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Traveling in                         Winter Weather</a:t>
            </a:r>
            <a:endParaRPr lang="en-US" sz="4000" dirty="0"/>
          </a:p>
        </p:txBody>
      </p:sp>
      <p:pic>
        <p:nvPicPr>
          <p:cNvPr id="3789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Preparing Your Car</a:t>
            </a:r>
          </a:p>
        </p:txBody>
      </p:sp>
      <p:pic>
        <p:nvPicPr>
          <p:cNvPr id="37894" name="Picture 6" descr="http://www.lambtononline.com/uploads/1103/winter_drivin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54863" y="228600"/>
            <a:ext cx="1989137" cy="2000250"/>
          </a:xfrm>
          <a:prstGeom prst="rect">
            <a:avLst/>
          </a:prstGeom>
          <a:noFill/>
        </p:spPr>
      </p:pic>
      <p:sp>
        <p:nvSpPr>
          <p:cNvPr id="37895" name="Text Box 7"/>
          <p:cNvSpPr txBox="1">
            <a:spLocks noChangeArrowheads="1"/>
          </p:cNvSpPr>
          <p:nvPr/>
        </p:nvSpPr>
        <p:spPr bwMode="auto">
          <a:xfrm>
            <a:off x="990600" y="2743200"/>
            <a:ext cx="75438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Char char="•"/>
            </a:pPr>
            <a:r>
              <a:rPr lang="en-US" dirty="0"/>
              <a:t>  </a:t>
            </a:r>
            <a:r>
              <a:rPr lang="en-US" sz="2000" dirty="0"/>
              <a:t>Make sure car has </a:t>
            </a:r>
            <a:r>
              <a:rPr lang="en-US" sz="2000" b="1" dirty="0"/>
              <a:t>sufficient fuel</a:t>
            </a:r>
            <a:r>
              <a:rPr lang="en-US" sz="2000" dirty="0"/>
              <a:t> and is in good repair</a:t>
            </a:r>
          </a:p>
          <a:p>
            <a:pPr marL="231775" indent="-231775">
              <a:spcBef>
                <a:spcPct val="5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b="1" dirty="0"/>
              <a:t>“Winterize</a:t>
            </a:r>
            <a:r>
              <a:rPr lang="en-US" sz="2000" dirty="0"/>
              <a:t>” your car </a:t>
            </a:r>
            <a:r>
              <a:rPr lang="en-US" sz="1600" dirty="0"/>
              <a:t>(check car battery, fluids, exhaust, heater, lights, ignition system, antifreeze level, and tires);</a:t>
            </a:r>
            <a:r>
              <a:rPr lang="en-US" sz="2000" dirty="0"/>
              <a:t> 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dirty="0"/>
              <a:t>  Make sure battery cables are in your car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en-US" sz="2000" dirty="0"/>
              <a:t>  Keep a </a:t>
            </a:r>
            <a:r>
              <a:rPr lang="en-US" sz="2000" b="1" dirty="0"/>
              <a:t>“Winter Emergency Kit”</a:t>
            </a:r>
            <a:r>
              <a:rPr lang="en-US" sz="2000" dirty="0"/>
              <a:t> in your car </a:t>
            </a:r>
          </a:p>
        </p:txBody>
      </p:sp>
      <p:sp>
        <p:nvSpPr>
          <p:cNvPr id="37896" name="Text Box 8"/>
          <p:cNvSpPr txBox="1">
            <a:spLocks noChangeArrowheads="1"/>
          </p:cNvSpPr>
          <p:nvPr/>
        </p:nvSpPr>
        <p:spPr bwMode="auto">
          <a:xfrm>
            <a:off x="762000" y="4922838"/>
            <a:ext cx="3200400" cy="1706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82625" lvl="1" indent="-225425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distress flag/flares</a:t>
            </a:r>
          </a:p>
          <a:p>
            <a:pPr marL="682625" lvl="1" indent="-225425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blanket and extra warm clothing</a:t>
            </a:r>
          </a:p>
          <a:p>
            <a:pPr marL="682625" lvl="1" indent="-225425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traction aid (I.e., sand kitty litter</a:t>
            </a:r>
          </a:p>
          <a:p>
            <a:pPr marL="682625" lvl="1" indent="-225425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cell phone</a:t>
            </a:r>
          </a:p>
        </p:txBody>
      </p:sp>
      <p:sp>
        <p:nvSpPr>
          <p:cNvPr id="37897" name="Text Box 9"/>
          <p:cNvSpPr txBox="1">
            <a:spLocks noChangeArrowheads="1"/>
          </p:cNvSpPr>
          <p:nvPr/>
        </p:nvSpPr>
        <p:spPr bwMode="auto">
          <a:xfrm>
            <a:off x="3962400" y="4922838"/>
            <a:ext cx="3276600" cy="1717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82625" lvl="1" indent="-225425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water &amp; non-perishable/high caloric snack food, </a:t>
            </a:r>
          </a:p>
          <a:p>
            <a:pPr lvl="1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 	flashlight, </a:t>
            </a:r>
          </a:p>
          <a:p>
            <a:pPr lvl="1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 	battery powered radio, extra	batteries, </a:t>
            </a:r>
          </a:p>
          <a:p>
            <a:pPr lvl="1">
              <a:spcBef>
                <a:spcPct val="20000"/>
              </a:spcBef>
              <a:buFontTx/>
              <a:buChar char="•"/>
              <a:tabLst>
                <a:tab pos="682625" algn="l"/>
              </a:tabLst>
            </a:pPr>
            <a:r>
              <a:rPr lang="en-US" sz="1600" dirty="0"/>
              <a:t> 	windshield scraper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378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378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4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378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8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5" grpId="0" build="p" autoUpdateAnimBg="0"/>
      <p:bldP spid="37896" grpId="0" build="p" autoUpdateAnimBg="0"/>
      <p:bldP spid="37897" grpId="0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3716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Traveling in                         Winter Weather</a:t>
            </a:r>
            <a:endParaRPr lang="en-US" sz="4000" dirty="0"/>
          </a:p>
        </p:txBody>
      </p:sp>
      <p:pic>
        <p:nvPicPr>
          <p:cNvPr id="5120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4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Preparing Yourself</a:t>
            </a:r>
          </a:p>
        </p:txBody>
      </p:sp>
      <p:pic>
        <p:nvPicPr>
          <p:cNvPr id="51205" name="Picture 5" descr="http://www.lambtononline.com/uploads/1103/winter_drivin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54863" y="228600"/>
            <a:ext cx="1989137" cy="2000250"/>
          </a:xfrm>
          <a:prstGeom prst="rect">
            <a:avLst/>
          </a:prstGeom>
          <a:noFill/>
        </p:spPr>
      </p:pic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990600" y="2743200"/>
            <a:ext cx="7543800" cy="2560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200" b="1" i="1" dirty="0"/>
              <a:t>Dress warmly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200" dirty="0"/>
              <a:t>Try to travel only in </a:t>
            </a:r>
            <a:r>
              <a:rPr lang="en-US" sz="2200" b="1" i="1" dirty="0"/>
              <a:t>daylight</a:t>
            </a:r>
            <a:r>
              <a:rPr lang="en-US" sz="2200" dirty="0"/>
              <a:t> and on </a:t>
            </a:r>
            <a:r>
              <a:rPr lang="en-US" sz="2200" b="1" i="1" dirty="0"/>
              <a:t>well traveled</a:t>
            </a:r>
            <a:r>
              <a:rPr lang="en-US" sz="2200" dirty="0"/>
              <a:t> roads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200" dirty="0"/>
              <a:t>Try not to travel </a:t>
            </a:r>
            <a:r>
              <a:rPr lang="en-US" sz="2200" b="1" i="1" dirty="0"/>
              <a:t>alone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200" b="1" i="1" dirty="0"/>
              <a:t>Keep others informed</a:t>
            </a:r>
            <a:r>
              <a:rPr lang="en-US" sz="2200" dirty="0"/>
              <a:t> of your schedule and the routes you intend to take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200" dirty="0"/>
              <a:t>Keep your </a:t>
            </a:r>
            <a:r>
              <a:rPr lang="en-US" sz="2200" b="1" i="1" dirty="0"/>
              <a:t>cell phone</a:t>
            </a:r>
            <a:r>
              <a:rPr lang="en-US" sz="2200" dirty="0"/>
              <a:t> handy and charged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ext Box 2"/>
          <p:cNvSpPr txBox="1">
            <a:spLocks noChangeArrowheads="1"/>
          </p:cNvSpPr>
          <p:nvPr/>
        </p:nvSpPr>
        <p:spPr bwMode="auto">
          <a:xfrm>
            <a:off x="13716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Traveling in                         Winter Weather</a:t>
            </a:r>
            <a:endParaRPr lang="en-US" sz="4000" dirty="0"/>
          </a:p>
        </p:txBody>
      </p:sp>
      <p:pic>
        <p:nvPicPr>
          <p:cNvPr id="522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228" name="Text Box 4"/>
          <p:cNvSpPr txBox="1">
            <a:spLocks noChangeArrowheads="1"/>
          </p:cNvSpPr>
          <p:nvPr/>
        </p:nvSpPr>
        <p:spPr bwMode="auto">
          <a:xfrm>
            <a:off x="914400" y="21336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If You Are Stranded…</a:t>
            </a:r>
          </a:p>
        </p:txBody>
      </p:sp>
      <p:pic>
        <p:nvPicPr>
          <p:cNvPr id="52229" name="Picture 5" descr="http://www.lambtononline.com/uploads/1103/winter_driving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54863" y="228600"/>
            <a:ext cx="1989137" cy="2000250"/>
          </a:xfrm>
          <a:prstGeom prst="rect">
            <a:avLst/>
          </a:prstGeom>
          <a:noFill/>
        </p:spPr>
      </p:pic>
      <p:sp>
        <p:nvSpPr>
          <p:cNvPr id="52230" name="Text Box 6"/>
          <p:cNvSpPr txBox="1">
            <a:spLocks noChangeArrowheads="1"/>
          </p:cNvSpPr>
          <p:nvPr/>
        </p:nvSpPr>
        <p:spPr bwMode="auto">
          <a:xfrm>
            <a:off x="990600" y="2590800"/>
            <a:ext cx="7696200" cy="417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1775" indent="-231775">
              <a:spcBef>
                <a:spcPct val="30000"/>
              </a:spcBef>
              <a:buFontTx/>
              <a:buChar char="•"/>
              <a:tabLst>
                <a:tab pos="231775" algn="l"/>
              </a:tabLst>
            </a:pPr>
            <a:r>
              <a:rPr lang="en-US" sz="2000" b="1" i="1" dirty="0"/>
              <a:t>Do not</a:t>
            </a:r>
            <a:r>
              <a:rPr lang="en-US" sz="2000" dirty="0"/>
              <a:t> </a:t>
            </a:r>
            <a:r>
              <a:rPr lang="en-US" sz="2000" b="1" i="1" dirty="0"/>
              <a:t>leave</a:t>
            </a:r>
            <a:r>
              <a:rPr lang="en-US" sz="2000" dirty="0"/>
              <a:t> their vehicle unless a building is close and safe.    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/>
              <a:t>If not, remain in your car, tie a </a:t>
            </a:r>
            <a:r>
              <a:rPr lang="en-US" sz="2000" b="1" i="1" dirty="0"/>
              <a:t>bright covered cloth</a:t>
            </a:r>
            <a:r>
              <a:rPr lang="en-US" sz="2000" dirty="0"/>
              <a:t> to the antennae, </a:t>
            </a:r>
            <a:r>
              <a:rPr lang="en-US" sz="2000" b="1" i="1" dirty="0"/>
              <a:t>raise the hood</a:t>
            </a:r>
            <a:r>
              <a:rPr lang="en-US" sz="2000" dirty="0"/>
              <a:t> and wait for help.  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/>
              <a:t>If you need warmth, </a:t>
            </a:r>
            <a:r>
              <a:rPr lang="en-US" sz="2000" b="1" i="1" dirty="0"/>
              <a:t>turn on the vehicle for short periods</a:t>
            </a:r>
            <a:r>
              <a:rPr lang="en-US" sz="2000" dirty="0"/>
              <a:t> of time </a:t>
            </a:r>
            <a:r>
              <a:rPr lang="en-US" sz="1600" dirty="0"/>
              <a:t>(i.e., 10 minutes)</a:t>
            </a:r>
            <a:r>
              <a:rPr lang="en-US" sz="2000" dirty="0"/>
              <a:t> and run the heater.  </a:t>
            </a:r>
            <a:r>
              <a:rPr lang="en-US" sz="2000" i="1" dirty="0"/>
              <a:t>Be aware of carbon monoxide poisoning</a:t>
            </a:r>
            <a:r>
              <a:rPr lang="en-US" sz="2000" dirty="0"/>
              <a:t> – make sure the exhaust is clear of snow and a </a:t>
            </a:r>
            <a:r>
              <a:rPr lang="en-US" sz="1600" dirty="0"/>
              <a:t>(downwind)</a:t>
            </a:r>
            <a:r>
              <a:rPr lang="en-US" sz="2000" dirty="0"/>
              <a:t> window is slightly open to prevent asphyxiation.</a:t>
            </a:r>
          </a:p>
          <a:p>
            <a:pPr marL="231775" indent="-231775">
              <a:spcBef>
                <a:spcPct val="30000"/>
              </a:spcBef>
              <a:buFont typeface="Arial" pitchFamily="34" charset="0"/>
              <a:buChar char="•"/>
              <a:tabLst>
                <a:tab pos="231775" algn="l"/>
              </a:tabLst>
            </a:pPr>
            <a:r>
              <a:rPr lang="en-US" sz="2000" dirty="0"/>
              <a:t>Watch for signs of </a:t>
            </a:r>
            <a:r>
              <a:rPr lang="en-US" sz="2000" i="1" dirty="0"/>
              <a:t>frostbite and hypothermia</a:t>
            </a:r>
            <a:r>
              <a:rPr lang="en-US" sz="2000" dirty="0"/>
              <a:t>. Do minor exercises </a:t>
            </a:r>
            <a:r>
              <a:rPr lang="en-US" sz="1600" dirty="0"/>
              <a:t>(clap hands and move arms and legs occasionally) </a:t>
            </a:r>
            <a:r>
              <a:rPr lang="en-US" sz="2000" dirty="0"/>
              <a:t>to keep up circulation.. For warmth, use newspapers, maps, even the floor mats for added insulation. </a:t>
            </a:r>
          </a:p>
          <a:p>
            <a:pPr>
              <a:spcBef>
                <a:spcPct val="30000"/>
              </a:spcBef>
              <a:buFontTx/>
              <a:buChar char="•"/>
            </a:pP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22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230" grpId="0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3716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Walking Safely on                  Snow and Ice</a:t>
            </a:r>
            <a:endParaRPr lang="en-US" sz="4000" dirty="0"/>
          </a:p>
        </p:txBody>
      </p:sp>
      <p:pic>
        <p:nvPicPr>
          <p:cNvPr id="40963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838200" y="1981200"/>
            <a:ext cx="7696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28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Here are some helpful hints:</a:t>
            </a:r>
          </a:p>
        </p:txBody>
      </p:sp>
      <p:pic>
        <p:nvPicPr>
          <p:cNvPr id="40965" name="Picture 5" descr="http://www.dps.iastate.edu/weather/WeatherModule2/images/slip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138113"/>
            <a:ext cx="1714500" cy="1690687"/>
          </a:xfrm>
          <a:prstGeom prst="rect">
            <a:avLst/>
          </a:prstGeom>
          <a:noFill/>
        </p:spPr>
      </p:pic>
      <p:sp>
        <p:nvSpPr>
          <p:cNvPr id="40966" name="Text Box 6"/>
          <p:cNvSpPr txBox="1">
            <a:spLocks noChangeArrowheads="1"/>
          </p:cNvSpPr>
          <p:nvPr/>
        </p:nvSpPr>
        <p:spPr bwMode="auto">
          <a:xfrm>
            <a:off x="914400" y="2514600"/>
            <a:ext cx="7696200" cy="38241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Wear </a:t>
            </a:r>
            <a:r>
              <a:rPr lang="en-US" sz="1700" b="1" i="1" dirty="0">
                <a:latin typeface="Verdana" pitchFamily="34" charset="0"/>
              </a:rPr>
              <a:t>proper footwear</a:t>
            </a:r>
            <a:r>
              <a:rPr lang="en-US" sz="1700" dirty="0">
                <a:latin typeface="Verdana" pitchFamily="34" charset="0"/>
              </a:rPr>
              <a:t>: well insulated, good rubber treads</a:t>
            </a:r>
          </a:p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Have available </a:t>
            </a:r>
            <a:r>
              <a:rPr lang="en-US" sz="1700" b="1" i="1" dirty="0">
                <a:latin typeface="Verdana" pitchFamily="34" charset="0"/>
              </a:rPr>
              <a:t>rubber overshoes</a:t>
            </a:r>
            <a:r>
              <a:rPr lang="en-US" sz="1700" dirty="0">
                <a:latin typeface="Verdana" pitchFamily="34" charset="0"/>
              </a:rPr>
              <a:t> that fit over your shoes  </a:t>
            </a:r>
          </a:p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When walking on an ice or snow, take </a:t>
            </a:r>
            <a:r>
              <a:rPr lang="en-US" sz="1700" b="1" i="1" dirty="0">
                <a:latin typeface="Verdana" pitchFamily="34" charset="0"/>
              </a:rPr>
              <a:t>short steps</a:t>
            </a:r>
            <a:r>
              <a:rPr lang="en-US" sz="1700" dirty="0">
                <a:latin typeface="Verdana" pitchFamily="34" charset="0"/>
              </a:rPr>
              <a:t> and walk at a </a:t>
            </a:r>
            <a:r>
              <a:rPr lang="en-US" sz="1700" b="1" i="1" dirty="0">
                <a:latin typeface="Verdana" pitchFamily="34" charset="0"/>
              </a:rPr>
              <a:t>slower pace</a:t>
            </a:r>
            <a:r>
              <a:rPr lang="en-US" sz="1700" dirty="0">
                <a:latin typeface="Verdana" pitchFamily="34" charset="0"/>
              </a:rPr>
              <a:t> so you can react quickly to a change in traction. </a:t>
            </a:r>
          </a:p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If you cannot walk on an uncleared sidewalk and are forced to walk in the street, </a:t>
            </a:r>
          </a:p>
          <a:p>
            <a:pPr marL="688975" lvl="3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400" dirty="0">
                <a:latin typeface="Verdana" pitchFamily="34" charset="0"/>
              </a:rPr>
              <a:t>Walk </a:t>
            </a:r>
            <a:r>
              <a:rPr lang="en-US" sz="1400" b="1" i="1" dirty="0">
                <a:latin typeface="Verdana" pitchFamily="34" charset="0"/>
              </a:rPr>
              <a:t>against the traffic</a:t>
            </a:r>
            <a:r>
              <a:rPr lang="en-US" sz="1400" dirty="0">
                <a:latin typeface="Verdana" pitchFamily="34" charset="0"/>
              </a:rPr>
              <a:t> and close to the curb as you can. </a:t>
            </a:r>
          </a:p>
          <a:p>
            <a:pPr marL="688975" lvl="3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400" b="1" i="1" dirty="0">
                <a:latin typeface="Verdana" pitchFamily="34" charset="0"/>
              </a:rPr>
              <a:t>Be on the lookout</a:t>
            </a:r>
            <a:r>
              <a:rPr lang="en-US" sz="1400" dirty="0">
                <a:latin typeface="Verdana" pitchFamily="34" charset="0"/>
              </a:rPr>
              <a:t> for vehicles that may have lost traction and are slipping towards you. </a:t>
            </a:r>
          </a:p>
          <a:p>
            <a:pPr marL="688975" lvl="3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400" dirty="0">
                <a:latin typeface="Verdana" pitchFamily="34" charset="0"/>
              </a:rPr>
              <a:t>Be aware that approaching </a:t>
            </a:r>
            <a:r>
              <a:rPr lang="en-US" sz="1400" b="1" i="1" dirty="0">
                <a:latin typeface="Verdana" pitchFamily="34" charset="0"/>
              </a:rPr>
              <a:t>vehicles may not be able to stop</a:t>
            </a:r>
            <a:r>
              <a:rPr lang="en-US" sz="1400" dirty="0">
                <a:latin typeface="Verdana" pitchFamily="34" charset="0"/>
              </a:rPr>
              <a:t> at crosswalks or traffic signals. </a:t>
            </a:r>
          </a:p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At nighttime, wear bright clothing or reflective gear </a:t>
            </a:r>
          </a:p>
          <a:p>
            <a:pPr marL="231775" indent="-231775">
              <a:spcBef>
                <a:spcPct val="25000"/>
              </a:spcBef>
              <a:buFontTx/>
              <a:buChar char="•"/>
              <a:tabLst>
                <a:tab pos="231775" algn="l"/>
              </a:tabLst>
            </a:pPr>
            <a:r>
              <a:rPr lang="en-US" sz="1700" dirty="0">
                <a:latin typeface="Verdana" pitchFamily="34" charset="0"/>
              </a:rPr>
              <a:t>During the day, wear sun-glasses to help you see better 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09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09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96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6" grpId="0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0" y="59372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Weather</a:t>
            </a:r>
            <a:endParaRPr lang="en-US" sz="4000" dirty="0"/>
          </a:p>
        </p:txBody>
      </p:sp>
      <p:pic>
        <p:nvPicPr>
          <p:cNvPr id="4301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1905000" y="2438400"/>
            <a:ext cx="5638800" cy="2816156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50" lvl="1" algn="ctr"/>
            <a:r>
              <a:rPr lang="en-US" b="1" dirty="0"/>
              <a:t>Staff should always use their  personal judgment when </a:t>
            </a:r>
          </a:p>
          <a:p>
            <a:pPr marL="6350" lvl="1" algn="ctr"/>
            <a:r>
              <a:rPr lang="en-US" b="1" dirty="0"/>
              <a:t>determining if weather conditions  are safe for travel or attendance at work.  </a:t>
            </a:r>
          </a:p>
          <a:p>
            <a:pPr marL="6350" lvl="1" algn="ctr"/>
            <a:endParaRPr lang="en-US" sz="900" b="1" dirty="0"/>
          </a:p>
          <a:p>
            <a:pPr marL="6350" lvl="1" algn="ctr"/>
            <a:r>
              <a:rPr lang="en-US" b="1" i="1" u="sng" dirty="0"/>
              <a:t>Always</a:t>
            </a:r>
            <a:r>
              <a:rPr lang="en-US" b="1" dirty="0"/>
              <a:t> make the </a:t>
            </a:r>
          </a:p>
          <a:p>
            <a:pPr marL="6350" lvl="1" algn="ctr"/>
            <a:r>
              <a:rPr lang="en-US" b="1" dirty="0"/>
              <a:t>safety of your clients </a:t>
            </a:r>
            <a:r>
              <a:rPr lang="en-US" b="1" i="1" dirty="0"/>
              <a:t>and you</a:t>
            </a:r>
            <a:r>
              <a:rPr lang="en-US" b="1" dirty="0"/>
              <a:t> the main priority!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 animBg="1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0" y="533400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Weather</a:t>
            </a:r>
            <a:endParaRPr lang="en-US" sz="4000" dirty="0"/>
          </a:p>
        </p:txBody>
      </p:sp>
      <p:pic>
        <p:nvPicPr>
          <p:cNvPr id="532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685800" y="2286000"/>
            <a:ext cx="7010400" cy="4154984"/>
          </a:xfrm>
          <a:prstGeom prst="rect">
            <a:avLst/>
          </a:prstGeom>
          <a:noFill/>
          <a:ln w="57150" cmpd="thinThick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682625" lvl="1" indent="-225425">
              <a:tabLst>
                <a:tab pos="682625" algn="l"/>
              </a:tabLst>
            </a:pPr>
            <a:r>
              <a:rPr lang="en-US" sz="2200" b="1" u="sng" dirty="0"/>
              <a:t>Weather Alert Radios</a:t>
            </a:r>
            <a:endParaRPr lang="en-US" sz="2200" dirty="0"/>
          </a:p>
          <a:p>
            <a:pPr marL="682625" lvl="1" indent="-225425">
              <a:buFont typeface="Arial" pitchFamily="34" charset="0"/>
              <a:buChar char="•"/>
              <a:tabLst>
                <a:tab pos="682625" algn="l"/>
              </a:tabLst>
            </a:pPr>
            <a:r>
              <a:rPr lang="en-US" sz="2200" dirty="0"/>
              <a:t>Prestige C&amp;H’s Administrative Assistant receives email/desktop notices of weather-related warnings or watches from local weather authorities.</a:t>
            </a:r>
          </a:p>
          <a:p>
            <a:pPr marL="682625" lvl="1" indent="-225425">
              <a:tabLst>
                <a:tab pos="682625" algn="l"/>
              </a:tabLst>
            </a:pPr>
            <a:endParaRPr lang="en-US" sz="2200" dirty="0"/>
          </a:p>
          <a:p>
            <a:pPr marL="682625" lvl="1" indent="-225425">
              <a:tabLst>
                <a:tab pos="682625" algn="l"/>
              </a:tabLst>
            </a:pPr>
            <a:r>
              <a:rPr lang="en-US" sz="2200" b="1" dirty="0"/>
              <a:t>Weather related issues</a:t>
            </a:r>
            <a:r>
              <a:rPr lang="en-US" sz="2200" dirty="0"/>
              <a:t> are monitored  (via the Weather Alert Radio).     </a:t>
            </a:r>
          </a:p>
          <a:p>
            <a:pPr marL="682625" lvl="1" indent="-225425">
              <a:tabLst>
                <a:tab pos="682625" algn="l"/>
              </a:tabLst>
            </a:pPr>
            <a:endParaRPr lang="en-US" sz="2200" dirty="0"/>
          </a:p>
          <a:p>
            <a:pPr marL="682625" lvl="1" indent="-225425">
              <a:buFont typeface="Arial" pitchFamily="34" charset="0"/>
              <a:buChar char="•"/>
              <a:tabLst>
                <a:tab pos="682625" algn="l"/>
              </a:tabLst>
            </a:pPr>
            <a:r>
              <a:rPr lang="en-US" sz="2200" dirty="0"/>
              <a:t>The Executive Director or Designee will communicate conditions to all units and determine if the agency should remain open.  Staff  will be made aware of the conditions during these times.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532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532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5325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22" dur="500"/>
                                        <p:tgtEl>
                                          <p:spTgt spid="5325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252" grpId="0" build="p" bldLvl="2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1219200" y="914400"/>
            <a:ext cx="6400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Goals of this training</a:t>
            </a:r>
            <a:endParaRPr lang="en-US" sz="4000" dirty="0"/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43800" y="533400"/>
            <a:ext cx="1371600" cy="1193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914400" y="2081213"/>
            <a:ext cx="7848600" cy="433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r>
              <a:rPr lang="en-US" sz="3200" b="1" dirty="0"/>
              <a:t>After this training, you should be better able to</a:t>
            </a:r>
            <a:r>
              <a:rPr lang="en-US" sz="2800" dirty="0"/>
              <a:t> ...</a:t>
            </a:r>
            <a:endParaRPr lang="en-US" dirty="0"/>
          </a:p>
          <a:p>
            <a:pPr marL="860425" indent="-860425" eaLnBrk="0" hangingPunct="0">
              <a:spcBef>
                <a:spcPct val="15000"/>
              </a:spcBef>
            </a:pPr>
            <a:r>
              <a:rPr lang="en-US" sz="2800" dirty="0"/>
              <a:t>1.   …be familiar with types of </a:t>
            </a:r>
            <a:r>
              <a:rPr lang="en-US" sz="2800" b="1" i="1" dirty="0"/>
              <a:t>winter conditions</a:t>
            </a:r>
            <a:r>
              <a:rPr lang="en-US" sz="2800" dirty="0"/>
              <a:t>  </a:t>
            </a:r>
          </a:p>
          <a:p>
            <a:pPr marL="860425" indent="-860425" eaLnBrk="0" hangingPunct="0">
              <a:spcBef>
                <a:spcPct val="50000"/>
              </a:spcBef>
            </a:pPr>
            <a:r>
              <a:rPr lang="en-US" sz="2800" dirty="0"/>
              <a:t>2.   …know of and how to avoid </a:t>
            </a:r>
            <a:r>
              <a:rPr lang="en-US" sz="2800" b="1" i="1" dirty="0"/>
              <a:t>winter-related 	injuries  </a:t>
            </a:r>
          </a:p>
          <a:p>
            <a:pPr marL="860425" indent="-860425" eaLnBrk="0" hangingPunct="0">
              <a:spcBef>
                <a:spcPct val="50000"/>
              </a:spcBef>
            </a:pPr>
            <a:r>
              <a:rPr lang="en-US" sz="2800" dirty="0"/>
              <a:t>3.   …</a:t>
            </a:r>
            <a:r>
              <a:rPr lang="en-US" sz="2800" b="1" i="1" dirty="0"/>
              <a:t>drive more safely</a:t>
            </a:r>
            <a:r>
              <a:rPr lang="en-US" sz="2800" dirty="0"/>
              <a:t> in winter storm conditions </a:t>
            </a:r>
            <a:r>
              <a:rPr lang="en-US" sz="2800" b="1" i="1" dirty="0"/>
              <a:t>   </a:t>
            </a:r>
          </a:p>
          <a:p>
            <a:pPr marL="860425" indent="-860425" eaLnBrk="0" hangingPunct="0">
              <a:spcBef>
                <a:spcPct val="50000"/>
              </a:spcBef>
            </a:pPr>
            <a:r>
              <a:rPr lang="en-US" sz="2800" dirty="0"/>
              <a:t>4.   …know how a little about how we 	approach winter </a:t>
            </a:r>
            <a:r>
              <a:rPr lang="en-US" sz="2800" b="1" i="1" dirty="0"/>
              <a:t>here at Prestige C&amp;H</a:t>
            </a:r>
            <a:r>
              <a:rPr lang="en-US" sz="2800" dirty="0"/>
              <a:t>  </a:t>
            </a:r>
          </a:p>
        </p:txBody>
      </p:sp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0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9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0" y="593725"/>
            <a:ext cx="91440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Weather</a:t>
            </a:r>
            <a:endParaRPr lang="en-US" sz="4000" dirty="0"/>
          </a:p>
        </p:txBody>
      </p:sp>
      <p:pic>
        <p:nvPicPr>
          <p:cNvPr id="5427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4276" name="Text Box 4"/>
          <p:cNvSpPr txBox="1">
            <a:spLocks noChangeArrowheads="1"/>
          </p:cNvSpPr>
          <p:nvPr/>
        </p:nvSpPr>
        <p:spPr bwMode="auto">
          <a:xfrm>
            <a:off x="1752600" y="2397125"/>
            <a:ext cx="5486400" cy="3157788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6350" lvl="1" algn="ctr">
              <a:spcAft>
                <a:spcPct val="30000"/>
              </a:spcAft>
            </a:pPr>
            <a:r>
              <a:rPr lang="en-US" b="1" dirty="0"/>
              <a:t>Staff are encouraged to arrange their work schedule as needed so that their safety, and the safety of their clients, is assured.  </a:t>
            </a:r>
          </a:p>
          <a:p>
            <a:pPr marL="6350" lvl="1" algn="ctr"/>
            <a:r>
              <a:rPr lang="en-US" b="1" dirty="0"/>
              <a:t>This arrangement should be done in concert with their supervisor and be in accordance with existing agency Personnel Policy.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2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29200" y="3659188"/>
            <a:ext cx="3810000" cy="2559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7" name="AutoShape 5"/>
          <p:cNvSpPr>
            <a:spLocks noChangeArrowheads="1"/>
          </p:cNvSpPr>
          <p:nvPr/>
        </p:nvSpPr>
        <p:spPr bwMode="auto">
          <a:xfrm>
            <a:off x="2590800" y="2133600"/>
            <a:ext cx="3124200" cy="1981200"/>
          </a:xfrm>
          <a:prstGeom prst="wedgeEllipseCallout">
            <a:avLst>
              <a:gd name="adj1" fmla="val 69208"/>
              <a:gd name="adj2" fmla="val 5977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endParaRPr lang="en-US" dirty="0"/>
          </a:p>
        </p:txBody>
      </p:sp>
      <p:sp>
        <p:nvSpPr>
          <p:cNvPr id="8195" name="WordArt 3"/>
          <p:cNvSpPr>
            <a:spLocks noChangeArrowheads="1" noChangeShapeType="1" noTextEdit="1"/>
          </p:cNvSpPr>
          <p:nvPr/>
        </p:nvSpPr>
        <p:spPr bwMode="auto">
          <a:xfrm>
            <a:off x="3352800" y="2047875"/>
            <a:ext cx="1524000" cy="1914525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9685"/>
              </a:avLst>
            </a:prstTxWarp>
          </a:bodyPr>
          <a:lstStyle/>
          <a:p>
            <a:pPr algn="ctr"/>
            <a:r>
              <a:rPr lang="en-US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The </a:t>
            </a:r>
          </a:p>
          <a:p>
            <a:pPr algn="ctr"/>
            <a:r>
              <a:rPr lang="en-US" sz="3600" kern="10" dirty="0">
                <a:ln w="19050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End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www.lubbockisd.org/StudentAssessment/images/Test_Anxiety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9150" y="228600"/>
            <a:ext cx="1265238" cy="1828800"/>
          </a:xfrm>
          <a:prstGeom prst="rect">
            <a:avLst/>
          </a:prstGeom>
          <a:noFill/>
        </p:spPr>
      </p:pic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3048000" y="83820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TEST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609600" y="2133600"/>
            <a:ext cx="7696200" cy="3749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  <a:buFontTx/>
              <a:buAutoNum type="arabicPeriod"/>
              <a:tabLst>
                <a:tab pos="914400" algn="l"/>
              </a:tabLst>
            </a:pPr>
            <a:r>
              <a:rPr lang="en-US" sz="2000" dirty="0">
                <a:latin typeface="Comic Sans MS" pitchFamily="66" charset="0"/>
              </a:rPr>
              <a:t>T   F	</a:t>
            </a:r>
            <a:r>
              <a:rPr lang="en-US" sz="2000" i="1" dirty="0">
                <a:latin typeface="Comic Sans MS" pitchFamily="66" charset="0"/>
              </a:rPr>
              <a:t>If a </a:t>
            </a:r>
            <a:r>
              <a:rPr lang="en-US" sz="2000" i="1" u="sng" dirty="0">
                <a:latin typeface="Comic Sans MS" pitchFamily="66" charset="0"/>
              </a:rPr>
              <a:t>Winter Storm Watch</a:t>
            </a:r>
            <a:r>
              <a:rPr lang="en-US" sz="2000" i="1" dirty="0">
                <a:latin typeface="Comic Sans MS" pitchFamily="66" charset="0"/>
              </a:rPr>
              <a:t> is issued, you can be 		sure that a winter storm is expected and 			imminent.</a:t>
            </a:r>
            <a:endParaRPr lang="en-US" sz="2000" dirty="0">
              <a:latin typeface="Comic Sans MS" pitchFamily="66" charset="0"/>
            </a:endParaRPr>
          </a:p>
          <a:p>
            <a:pPr marL="457200" indent="-457200">
              <a:spcBef>
                <a:spcPct val="50000"/>
              </a:spcBef>
              <a:buFontTx/>
              <a:buAutoNum type="arabicPeriod"/>
              <a:tabLst>
                <a:tab pos="914400" algn="l"/>
              </a:tabLst>
            </a:pPr>
            <a:r>
              <a:rPr lang="en-US" sz="2000" dirty="0">
                <a:latin typeface="Comic Sans MS" pitchFamily="66" charset="0"/>
              </a:rPr>
              <a:t>T   F	</a:t>
            </a:r>
            <a:r>
              <a:rPr lang="en-US" sz="2000" i="1" dirty="0">
                <a:latin typeface="Comic Sans MS" pitchFamily="66" charset="0"/>
              </a:rPr>
              <a:t>The vast majority of injuries that occur as a 			result of winter weather is attributable to 			exposure to the elements (frostbite and 			hypothermia)</a:t>
            </a:r>
          </a:p>
          <a:p>
            <a:pPr marL="457200" indent="-457200">
              <a:spcBef>
                <a:spcPct val="50000"/>
              </a:spcBef>
              <a:buFontTx/>
              <a:buAutoNum type="arabicPeriod"/>
              <a:tabLst>
                <a:tab pos="914400" algn="l"/>
              </a:tabLst>
            </a:pPr>
            <a:r>
              <a:rPr lang="en-US" sz="2000" dirty="0">
                <a:latin typeface="Comic Sans MS" pitchFamily="66" charset="0"/>
              </a:rPr>
              <a:t>T   F	</a:t>
            </a:r>
            <a:r>
              <a:rPr lang="en-US" sz="2000" i="1" dirty="0">
                <a:latin typeface="Comic Sans MS" pitchFamily="66" charset="0"/>
              </a:rPr>
              <a:t>If you are stranded in your car during a winter 		storm, stay in your car and keep the motor 			running constantly.  This will assure that you 			will remain warm.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6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8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http://www.lubbockisd.org/StudentAssessment/images/Test_Anxiety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9150" y="228600"/>
            <a:ext cx="1265238" cy="1828800"/>
          </a:xfrm>
          <a:prstGeom prst="rect">
            <a:avLst/>
          </a:prstGeom>
          <a:noFill/>
        </p:spPr>
      </p:pic>
      <p:sp>
        <p:nvSpPr>
          <p:cNvPr id="27651" name="Text Box 3"/>
          <p:cNvSpPr txBox="1">
            <a:spLocks noChangeArrowheads="1"/>
          </p:cNvSpPr>
          <p:nvPr/>
        </p:nvSpPr>
        <p:spPr bwMode="auto">
          <a:xfrm>
            <a:off x="3048000" y="83820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TEST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09600" y="2346325"/>
            <a:ext cx="7696200" cy="344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sz="2000" dirty="0">
                <a:latin typeface="Comic Sans MS" pitchFamily="66" charset="0"/>
              </a:rPr>
              <a:t>4.	T   F	</a:t>
            </a:r>
            <a:r>
              <a:rPr lang="en-US" sz="2000" i="1" u="sng" dirty="0">
                <a:latin typeface="Comic Sans MS" pitchFamily="66" charset="0"/>
              </a:rPr>
              <a:t>Frostbite</a:t>
            </a:r>
            <a:r>
              <a:rPr lang="en-US" sz="2000" i="1" dirty="0">
                <a:latin typeface="Comic Sans MS" pitchFamily="66" charset="0"/>
              </a:rPr>
              <a:t> involves damage to the body tissue 			whereas </a:t>
            </a:r>
            <a:r>
              <a:rPr lang="en-US" sz="2000" i="1" u="sng" dirty="0">
                <a:latin typeface="Comic Sans MS" pitchFamily="66" charset="0"/>
              </a:rPr>
              <a:t>hypothermia</a:t>
            </a:r>
            <a:r>
              <a:rPr lang="en-US" sz="2000" i="1" dirty="0">
                <a:latin typeface="Comic Sans MS" pitchFamily="66" charset="0"/>
              </a:rPr>
              <a:t> occurs when the body’s 			core temperature drops dangerously low.  Both 		can occur during exposure to winter elements.</a:t>
            </a:r>
            <a:endParaRPr lang="en-US" sz="2000" u="sng" dirty="0">
              <a:latin typeface="Comic Sans MS" pitchFamily="66" charset="0"/>
            </a:endParaRPr>
          </a:p>
          <a:p>
            <a:pPr marL="457200" indent="-457200">
              <a:spcBef>
                <a:spcPct val="50000"/>
              </a:spcBef>
            </a:pPr>
            <a:r>
              <a:rPr lang="en-US" sz="2000" dirty="0">
                <a:latin typeface="Comic Sans MS" pitchFamily="66" charset="0"/>
              </a:rPr>
              <a:t>5.	T   F	</a:t>
            </a:r>
            <a:r>
              <a:rPr lang="en-US" sz="2000" i="1" dirty="0">
                <a:latin typeface="Comic Sans MS" pitchFamily="66" charset="0"/>
              </a:rPr>
              <a:t>Hot coffee and tea are recommended for 			people suffering from hypothermia to help 			raise their core temperature.</a:t>
            </a:r>
          </a:p>
          <a:p>
            <a:pPr marL="457200" indent="-457200">
              <a:spcBef>
                <a:spcPct val="50000"/>
              </a:spcBef>
              <a:buFontTx/>
              <a:buAutoNum type="arabicPeriod" startAt="6"/>
            </a:pPr>
            <a:r>
              <a:rPr lang="en-US" sz="2000" dirty="0">
                <a:latin typeface="Comic Sans MS" pitchFamily="66" charset="0"/>
              </a:rPr>
              <a:t>T   F	</a:t>
            </a:r>
            <a:r>
              <a:rPr lang="en-US" sz="2000" i="1" dirty="0">
                <a:latin typeface="Comic Sans MS" pitchFamily="66" charset="0"/>
              </a:rPr>
              <a:t>Proper clothing and dressing in layers are two 			of the most important means to prevent 			winter-related exposure injuries.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2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2" descr="http://www.lubbockisd.org/StudentAssessment/images/Test_Anxiety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9150" y="228600"/>
            <a:ext cx="1265238" cy="1828800"/>
          </a:xfrm>
          <a:prstGeom prst="rect">
            <a:avLst/>
          </a:prstGeom>
          <a:noFill/>
        </p:spPr>
      </p:pic>
      <p:sp>
        <p:nvSpPr>
          <p:cNvPr id="55299" name="Text Box 3"/>
          <p:cNvSpPr txBox="1">
            <a:spLocks noChangeArrowheads="1"/>
          </p:cNvSpPr>
          <p:nvPr/>
        </p:nvSpPr>
        <p:spPr bwMode="auto">
          <a:xfrm>
            <a:off x="3048000" y="838200"/>
            <a:ext cx="2971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TEST</a:t>
            </a:r>
          </a:p>
        </p:txBody>
      </p:sp>
      <p:sp>
        <p:nvSpPr>
          <p:cNvPr id="55300" name="Text Box 4"/>
          <p:cNvSpPr txBox="1">
            <a:spLocks noChangeArrowheads="1"/>
          </p:cNvSpPr>
          <p:nvPr/>
        </p:nvSpPr>
        <p:spPr bwMode="auto">
          <a:xfrm>
            <a:off x="609600" y="2346325"/>
            <a:ext cx="7696200" cy="24006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1774825" indent="-1774825">
              <a:spcBef>
                <a:spcPct val="50000"/>
              </a:spcBef>
              <a:tabLst>
                <a:tab pos="463550" algn="l"/>
                <a:tab pos="1774825" algn="l"/>
              </a:tabLst>
            </a:pPr>
            <a:r>
              <a:rPr lang="en-US" sz="2000" dirty="0">
                <a:latin typeface="Comic Sans MS" pitchFamily="66" charset="0"/>
              </a:rPr>
              <a:t>7.	T   F	</a:t>
            </a:r>
            <a:r>
              <a:rPr lang="en-US" sz="2000" i="1" dirty="0">
                <a:latin typeface="Comic Sans MS" pitchFamily="66" charset="0"/>
              </a:rPr>
              <a:t>You can always assume that Prestige C&amp;H is closed if there is a </a:t>
            </a:r>
            <a:r>
              <a:rPr lang="en-US" sz="2000" i="1" u="sng" dirty="0">
                <a:latin typeface="Comic Sans MS" pitchFamily="66" charset="0"/>
              </a:rPr>
              <a:t>Traveler’s Advisory</a:t>
            </a:r>
            <a:r>
              <a:rPr lang="en-US" sz="2000" i="1" dirty="0">
                <a:latin typeface="Comic Sans MS" pitchFamily="66" charset="0"/>
              </a:rPr>
              <a:t>, </a:t>
            </a:r>
            <a:r>
              <a:rPr lang="en-US" sz="2000" i="1" u="sng" dirty="0">
                <a:latin typeface="Comic Sans MS" pitchFamily="66" charset="0"/>
              </a:rPr>
              <a:t>Winter Storm Warning</a:t>
            </a:r>
            <a:r>
              <a:rPr lang="en-US" sz="2000" i="1" dirty="0">
                <a:latin typeface="Comic Sans MS" pitchFamily="66" charset="0"/>
              </a:rPr>
              <a:t>, or </a:t>
            </a:r>
            <a:r>
              <a:rPr lang="en-US" sz="2000" i="1" u="sng" dirty="0">
                <a:latin typeface="Comic Sans MS" pitchFamily="66" charset="0"/>
              </a:rPr>
              <a:t>Blizzard Warning</a:t>
            </a:r>
            <a:r>
              <a:rPr lang="en-US" sz="2000" i="1" dirty="0">
                <a:latin typeface="Comic Sans MS" pitchFamily="66" charset="0"/>
              </a:rPr>
              <a:t> in your community.</a:t>
            </a:r>
            <a:endParaRPr lang="en-US" sz="2000" u="sng" dirty="0">
              <a:latin typeface="Comic Sans MS" pitchFamily="66" charset="0"/>
            </a:endParaRPr>
          </a:p>
          <a:p>
            <a:pPr marL="1774825" indent="-1774825">
              <a:spcBef>
                <a:spcPct val="50000"/>
              </a:spcBef>
              <a:tabLst>
                <a:tab pos="463550" algn="l"/>
                <a:tab pos="1774825" algn="l"/>
              </a:tabLst>
            </a:pPr>
            <a:r>
              <a:rPr lang="en-US" sz="2000" dirty="0">
                <a:latin typeface="Comic Sans MS" pitchFamily="66" charset="0"/>
              </a:rPr>
              <a:t>8.	T   F	</a:t>
            </a:r>
            <a:r>
              <a:rPr lang="en-US" sz="2000" i="1" dirty="0">
                <a:latin typeface="Comic Sans MS" pitchFamily="66" charset="0"/>
              </a:rPr>
              <a:t>You must come in to work if Prestige C&amp;H  is 	open, even during Winter Storm Warning or 		Watch.</a:t>
            </a:r>
            <a:endParaRPr lang="en-US" sz="20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300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2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4818" name="Text Box 2"/>
          <p:cNvSpPr txBox="1">
            <a:spLocks noChangeArrowheads="1"/>
          </p:cNvSpPr>
          <p:nvPr/>
        </p:nvSpPr>
        <p:spPr bwMode="auto">
          <a:xfrm>
            <a:off x="1828800" y="2286000"/>
            <a:ext cx="5638800" cy="3352800"/>
          </a:xfrm>
          <a:prstGeom prst="rect">
            <a:avLst/>
          </a:prstGeom>
          <a:noFill/>
          <a:ln w="57150" cmpd="thickThin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dirty="0">
                <a:latin typeface="Verdana" pitchFamily="34" charset="0"/>
              </a:rPr>
              <a:t>A major winter storm              can be lethal.                   </a:t>
            </a:r>
            <a:endParaRPr lang="en-US" sz="200" dirty="0">
              <a:latin typeface="Verdan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en-US" sz="2800" dirty="0">
                <a:latin typeface="Verdana" pitchFamily="34" charset="0"/>
              </a:rPr>
              <a:t>Preparing for cold weather conditions and responding to them effectively can reduce the dangers caused by winter storms.</a:t>
            </a:r>
            <a:endParaRPr lang="en-US" sz="2800" dirty="0"/>
          </a:p>
        </p:txBody>
      </p:sp>
      <p:sp>
        <p:nvSpPr>
          <p:cNvPr id="34819" name="Text Box 3"/>
          <p:cNvSpPr txBox="1">
            <a:spLocks noChangeArrowheads="1"/>
          </p:cNvSpPr>
          <p:nvPr/>
        </p:nvSpPr>
        <p:spPr bwMode="auto">
          <a:xfrm>
            <a:off x="1371600" y="838200"/>
            <a:ext cx="6400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4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Let’s Begin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nimBg="1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1371600" y="593725"/>
            <a:ext cx="640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Why We Are Talking About Winter Storms?</a:t>
            </a:r>
            <a:endParaRPr lang="en-US" sz="4000" dirty="0"/>
          </a:p>
        </p:txBody>
      </p:sp>
      <p:pic>
        <p:nvPicPr>
          <p:cNvPr id="3584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845" name="Text Box 5"/>
          <p:cNvSpPr txBox="1">
            <a:spLocks noChangeArrowheads="1"/>
          </p:cNvSpPr>
          <p:nvPr/>
        </p:nvSpPr>
        <p:spPr bwMode="auto">
          <a:xfrm>
            <a:off x="914400" y="2514600"/>
            <a:ext cx="4191000" cy="36625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/>
              <a:t>The American Red Cross has designated the areas highlighted as susceptible to winter storms  </a:t>
            </a:r>
            <a:r>
              <a:rPr lang="en-US" sz="2000" dirty="0"/>
              <a:t>(See the map to the right).</a:t>
            </a:r>
          </a:p>
          <a:p>
            <a:endParaRPr lang="en-US" sz="2000" dirty="0"/>
          </a:p>
          <a:p>
            <a:r>
              <a:rPr lang="en-US" dirty="0"/>
              <a:t>Heavy snow, freezing rain, ice, and winds can impede  roadways and make travel in and exposure to these elements dangerous.</a:t>
            </a:r>
          </a:p>
        </p:txBody>
      </p:sp>
      <p:pic>
        <p:nvPicPr>
          <p:cNvPr id="35846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181600" y="2670175"/>
            <a:ext cx="3587750" cy="2360613"/>
          </a:xfrm>
          <a:prstGeom prst="rect">
            <a:avLst/>
          </a:prstGeom>
          <a:noFill/>
          <a:ln w="57150" cmpd="thinThick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5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58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143000" y="533400"/>
            <a:ext cx="640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Storm          Conditions</a:t>
            </a:r>
            <a:endParaRPr lang="en-US" sz="4000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14400" y="2286000"/>
            <a:ext cx="7696200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3200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Storm Watch</a:t>
            </a:r>
          </a:p>
          <a:p>
            <a:r>
              <a:rPr lang="en-US" sz="2800" dirty="0"/>
              <a:t>Severe weather is possible, staff should listen to local TV/radio for updates and be alert for changing weather conditions and limit any unnecessary travel</a:t>
            </a:r>
          </a:p>
          <a:p>
            <a:endParaRPr lang="en-US" sz="1000" dirty="0"/>
          </a:p>
          <a:p>
            <a:r>
              <a:rPr lang="en-US" sz="3200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Storm Warning</a:t>
            </a:r>
          </a:p>
          <a:p>
            <a:r>
              <a:rPr lang="en-US" sz="2800" dirty="0"/>
              <a:t>Severe weather is expected, staff should remain indoors whenever possible.</a:t>
            </a:r>
          </a:p>
          <a:p>
            <a:endParaRPr lang="en-US" sz="800" dirty="0"/>
          </a:p>
        </p:txBody>
      </p:sp>
      <p:pic>
        <p:nvPicPr>
          <p:cNvPr id="36872" name="Picture 8" descr="http://www.clipartheaven.com/clipart/occupations/cartoons_(m_-_z)/weatherman_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381000"/>
            <a:ext cx="1733550" cy="1173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143000" y="533400"/>
            <a:ext cx="64008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Winter Storm          Conditions</a:t>
            </a:r>
            <a:endParaRPr lang="en-US" sz="4000" dirty="0"/>
          </a:p>
        </p:txBody>
      </p:sp>
      <p:pic>
        <p:nvPicPr>
          <p:cNvPr id="3686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914400" y="2043113"/>
            <a:ext cx="7696200" cy="39395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800" dirty="0"/>
          </a:p>
          <a:p>
            <a:r>
              <a:rPr lang="en-US" sz="3200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Blizzard Warning</a:t>
            </a:r>
            <a:r>
              <a:rPr lang="en-US" sz="3200" b="1" i="1" dirty="0"/>
              <a:t> </a:t>
            </a:r>
          </a:p>
          <a:p>
            <a:r>
              <a:rPr lang="en-US" sz="2800" dirty="0"/>
              <a:t>Severe weather with heavy snowfall, near zero visibility, potential snow drifts, and sustained winds of over 35 MPH are expected.   </a:t>
            </a:r>
          </a:p>
          <a:p>
            <a:endParaRPr lang="en-US" sz="1000" dirty="0"/>
          </a:p>
          <a:p>
            <a:r>
              <a:rPr lang="en-US" sz="3200" b="1" i="1" u="sng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Traveler’s Advisory</a:t>
            </a:r>
          </a:p>
          <a:p>
            <a:r>
              <a:rPr lang="en-US" sz="2800" dirty="0"/>
              <a:t>Severe weather conditions may make travel difficult or dangerous.  Unnecessary travel should be limited/cancelled.</a:t>
            </a:r>
          </a:p>
        </p:txBody>
      </p:sp>
      <p:pic>
        <p:nvPicPr>
          <p:cNvPr id="36872" name="Picture 8" descr="http://www.clipartheaven.com/clipart/occupations/cartoons_(m_-_z)/weatherman_3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086600" y="381000"/>
            <a:ext cx="1733550" cy="11731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686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8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9144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Injuries Related to                Cold Weather</a:t>
            </a:r>
            <a:endParaRPr lang="en-US" sz="4000" dirty="0"/>
          </a:p>
        </p:txBody>
      </p:sp>
      <p:pic>
        <p:nvPicPr>
          <p:cNvPr id="38915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5356225"/>
            <a:ext cx="1981200" cy="1331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1752600" y="2286000"/>
            <a:ext cx="5410200" cy="3565525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2800" dirty="0">
                <a:latin typeface="Verdana" pitchFamily="34" charset="0"/>
              </a:rPr>
              <a:t>According to the       </a:t>
            </a:r>
            <a:r>
              <a:rPr lang="en-US" sz="2800" i="1" dirty="0">
                <a:latin typeface="Verdana" pitchFamily="34" charset="0"/>
              </a:rPr>
              <a:t>National Weather Service</a:t>
            </a:r>
            <a:r>
              <a:rPr lang="en-US" sz="2800" dirty="0">
                <a:latin typeface="Verdana" pitchFamily="34" charset="0"/>
              </a:rPr>
              <a:t>, about 70 percent of injuries during winter storms result from vehicle accidents and about 25 percent of injuries result from being caught out in the storm. </a:t>
            </a:r>
            <a:endParaRPr lang="en-US" sz="2800" dirty="0"/>
          </a:p>
        </p:txBody>
      </p:sp>
      <p:pic>
        <p:nvPicPr>
          <p:cNvPr id="38920" name="Picture 8" descr="http://www.clipartheaven.com/clipart/health_&amp;_medical/cartoons/broken_leg_4.gi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15200" y="76200"/>
            <a:ext cx="1393825" cy="166211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8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6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7107" name="Rectangle 3"/>
          <p:cNvSpPr>
            <a:spLocks noGrp="1" noChangeArrowheads="1"/>
          </p:cNvSpPr>
          <p:nvPr>
            <p:ph idx="1"/>
          </p:nvPr>
        </p:nvSpPr>
        <p:spPr>
          <a:xfrm>
            <a:off x="809625" y="3048000"/>
            <a:ext cx="7958138" cy="30480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Char char="•"/>
            </a:pPr>
            <a:r>
              <a:rPr lang="en-US" sz="2000" b="1" i="1" dirty="0">
                <a:latin typeface="Verdana" pitchFamily="34" charset="0"/>
              </a:rPr>
              <a:t>Driving accidents</a:t>
            </a:r>
            <a:r>
              <a:rPr lang="en-US" sz="2000" dirty="0">
                <a:latin typeface="Verdana" pitchFamily="34" charset="0"/>
              </a:rPr>
              <a:t> due to slippery roadways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Carbon monoxide</a:t>
            </a:r>
            <a:r>
              <a:rPr lang="en-US" sz="2000" dirty="0">
                <a:latin typeface="Verdana" pitchFamily="34" charset="0"/>
              </a:rPr>
              <a:t> poisoning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Slips </a:t>
            </a:r>
            <a:r>
              <a:rPr lang="en-US" sz="2000" dirty="0">
                <a:latin typeface="Verdana" pitchFamily="34" charset="0"/>
              </a:rPr>
              <a:t>and</a:t>
            </a:r>
            <a:r>
              <a:rPr lang="en-US" sz="2000" b="1" i="1" dirty="0">
                <a:latin typeface="Verdana" pitchFamily="34" charset="0"/>
              </a:rPr>
              <a:t> falls</a:t>
            </a:r>
            <a:r>
              <a:rPr lang="en-US" sz="2000" dirty="0">
                <a:latin typeface="Verdana" pitchFamily="34" charset="0"/>
              </a:rPr>
              <a:t> due to slippery walk-ways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Hypothermia </a:t>
            </a:r>
            <a:r>
              <a:rPr lang="en-US" sz="2000" dirty="0">
                <a:latin typeface="Verdana" pitchFamily="34" charset="0"/>
              </a:rPr>
              <a:t>and</a:t>
            </a:r>
            <a:r>
              <a:rPr lang="en-US" sz="2000" b="1" i="1" dirty="0">
                <a:latin typeface="Verdana" pitchFamily="34" charset="0"/>
              </a:rPr>
              <a:t> frostbite</a:t>
            </a:r>
            <a:r>
              <a:rPr lang="en-US" sz="2000" dirty="0">
                <a:latin typeface="Verdana" pitchFamily="34" charset="0"/>
              </a:rPr>
              <a:t> due to the cold weather exposure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Being struck by </a:t>
            </a:r>
            <a:r>
              <a:rPr lang="en-US" sz="2000" b="1" i="1" dirty="0">
                <a:latin typeface="Verdana" pitchFamily="34" charset="0"/>
              </a:rPr>
              <a:t>falling objects</a:t>
            </a:r>
            <a:r>
              <a:rPr lang="en-US" sz="2000" dirty="0">
                <a:latin typeface="Verdana" pitchFamily="34" charset="0"/>
              </a:rPr>
              <a:t> such as icicles, tree limbs, and utility poles </a:t>
            </a:r>
            <a:endParaRPr lang="en-US" sz="2000" dirty="0"/>
          </a:p>
          <a:p>
            <a:pPr>
              <a:lnSpc>
                <a:spcPct val="90000"/>
              </a:lnSpc>
            </a:pPr>
            <a:r>
              <a:rPr lang="en-US" sz="2000" b="1" i="1" dirty="0">
                <a:latin typeface="Verdana" pitchFamily="34" charset="0"/>
              </a:rPr>
              <a:t>Electrocution</a:t>
            </a:r>
            <a:r>
              <a:rPr lang="en-US" sz="2000" dirty="0">
                <a:latin typeface="Verdana" pitchFamily="34" charset="0"/>
              </a:rPr>
              <a:t> due to downed power lines or downed objects in contact with power lines </a:t>
            </a:r>
            <a:endParaRPr lang="en-US" sz="2000" dirty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n-US" sz="1600" dirty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Injuries Related to                Cold Weather</a:t>
            </a:r>
            <a:endParaRPr lang="en-US" sz="4000" dirty="0"/>
          </a:p>
        </p:txBody>
      </p:sp>
      <p:pic>
        <p:nvPicPr>
          <p:cNvPr id="47110" name="Picture 6" descr="http://www.clipartheaven.com/clipart/health_&amp;_medical/cartoons/broken_leg_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76200"/>
            <a:ext cx="1393825" cy="1662113"/>
          </a:xfrm>
          <a:prstGeom prst="rect">
            <a:avLst/>
          </a:prstGeom>
          <a:noFill/>
        </p:spPr>
      </p:pic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914400" y="2057400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Verdana" pitchFamily="34" charset="0"/>
              </a:rPr>
              <a:t>Some of the hazards associated with working in winter storms include: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7108" name="Rectangle 4"/>
          <p:cNvSpPr>
            <a:spLocks noGrp="1" noChangeArrowheads="1"/>
          </p:cNvSpPr>
          <p:nvPr>
            <p:ph idx="1"/>
          </p:nvPr>
        </p:nvSpPr>
        <p:spPr>
          <a:xfrm>
            <a:off x="809625" y="2971800"/>
            <a:ext cx="7958138" cy="3124200"/>
          </a:xfrm>
        </p:spPr>
        <p:txBody>
          <a:bodyPr/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Char char="•"/>
            </a:pPr>
            <a:r>
              <a:rPr lang="en-US" sz="2000" b="1" i="1" dirty="0">
                <a:latin typeface="Verdana" pitchFamily="34" charset="0"/>
              </a:rPr>
              <a:t>Falls</a:t>
            </a:r>
            <a:r>
              <a:rPr lang="en-US" sz="2000" dirty="0">
                <a:latin typeface="Verdana" pitchFamily="34" charset="0"/>
              </a:rPr>
              <a:t> from heights </a:t>
            </a:r>
            <a:r>
              <a:rPr lang="en-US" sz="1800" dirty="0">
                <a:latin typeface="Verdana" pitchFamily="34" charset="0"/>
              </a:rPr>
              <a:t>(e.g. falls from roof or skylights while removing snow) </a:t>
            </a:r>
            <a:endParaRPr lang="en-US" sz="18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Roof collapse</a:t>
            </a:r>
            <a:r>
              <a:rPr lang="en-US" sz="2000" dirty="0">
                <a:latin typeface="Verdana" pitchFamily="34" charset="0"/>
              </a:rPr>
              <a:t> under weight of snow (or melting snow if drains are clogged)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Burns</a:t>
            </a:r>
            <a:r>
              <a:rPr lang="en-US" sz="2000" dirty="0">
                <a:latin typeface="Verdana" pitchFamily="34" charset="0"/>
              </a:rPr>
              <a:t> from fires caused by energized line contact or equipment failure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Exhaustion</a:t>
            </a:r>
            <a:r>
              <a:rPr lang="en-US" sz="2000" dirty="0">
                <a:latin typeface="Verdana" pitchFamily="34" charset="0"/>
              </a:rPr>
              <a:t> from working extended shifts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Dehydration</a:t>
            </a:r>
            <a:r>
              <a:rPr lang="en-US" sz="2000" dirty="0">
                <a:latin typeface="Verdana" pitchFamily="34" charset="0"/>
              </a:rPr>
              <a:t> </a:t>
            </a:r>
            <a:endParaRPr lang="en-US" sz="2000" dirty="0"/>
          </a:p>
          <a:p>
            <a:pPr>
              <a:lnSpc>
                <a:spcPct val="90000"/>
              </a:lnSpc>
              <a:spcBef>
                <a:spcPct val="0"/>
              </a:spcBef>
              <a:spcAft>
                <a:spcPct val="25000"/>
              </a:spcAft>
              <a:buClrTx/>
              <a:buFontTx/>
              <a:buNone/>
            </a:pPr>
            <a:r>
              <a:rPr lang="en-US" sz="2000" dirty="0">
                <a:latin typeface="Verdana" pitchFamily="34" charset="0"/>
              </a:rPr>
              <a:t>•   </a:t>
            </a:r>
            <a:r>
              <a:rPr lang="en-US" sz="2000" b="1" i="1" dirty="0">
                <a:latin typeface="Verdana" pitchFamily="34" charset="0"/>
              </a:rPr>
              <a:t>Back injuries</a:t>
            </a:r>
            <a:r>
              <a:rPr lang="en-US" sz="2000" dirty="0">
                <a:latin typeface="Verdana" pitchFamily="34" charset="0"/>
              </a:rPr>
              <a:t> or </a:t>
            </a:r>
            <a:r>
              <a:rPr lang="en-US" sz="2000" b="1" i="1" dirty="0">
                <a:latin typeface="Verdana" pitchFamily="34" charset="0"/>
              </a:rPr>
              <a:t>heart attack</a:t>
            </a:r>
            <a:r>
              <a:rPr lang="en-US" sz="2000" dirty="0">
                <a:latin typeface="Verdana" pitchFamily="34" charset="0"/>
              </a:rPr>
              <a:t> while removing snow</a:t>
            </a:r>
            <a:endParaRPr lang="en-US" sz="2800" dirty="0"/>
          </a:p>
        </p:txBody>
      </p:sp>
      <p:sp>
        <p:nvSpPr>
          <p:cNvPr id="47109" name="Text Box 5"/>
          <p:cNvSpPr txBox="1">
            <a:spLocks noChangeArrowheads="1"/>
          </p:cNvSpPr>
          <p:nvPr/>
        </p:nvSpPr>
        <p:spPr bwMode="auto">
          <a:xfrm>
            <a:off x="914400" y="533400"/>
            <a:ext cx="6705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lang="en-US" sz="4000" b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Injuries Related to                Cold Weather</a:t>
            </a:r>
            <a:endParaRPr lang="en-US" sz="4000" dirty="0"/>
          </a:p>
        </p:txBody>
      </p:sp>
      <p:pic>
        <p:nvPicPr>
          <p:cNvPr id="47110" name="Picture 6" descr="http://www.clipartheaven.com/clipart/health_&amp;_medical/cartoons/broken_leg_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76200"/>
            <a:ext cx="1393825" cy="1662113"/>
          </a:xfrm>
          <a:prstGeom prst="rect">
            <a:avLst/>
          </a:prstGeom>
          <a:noFill/>
        </p:spPr>
      </p:pic>
      <p:sp>
        <p:nvSpPr>
          <p:cNvPr id="47111" name="Text Box 7"/>
          <p:cNvSpPr txBox="1">
            <a:spLocks noChangeArrowheads="1"/>
          </p:cNvSpPr>
          <p:nvPr/>
        </p:nvSpPr>
        <p:spPr bwMode="auto">
          <a:xfrm>
            <a:off x="914400" y="2057400"/>
            <a:ext cx="79248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b="1" dirty="0">
                <a:latin typeface="Verdana" pitchFamily="34" charset="0"/>
              </a:rPr>
              <a:t>Some of the hazards associated with working in winter storms include: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710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rgbClr val="969696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 build="p" autoUpdateAnimBg="0"/>
    </p:bldLst>
  </p:timing>
</p:sld>
</file>

<file path=ppt/theme/theme1.xml><?xml version="1.0" encoding="utf-8"?>
<a:theme xmlns:a="http://schemas.openxmlformats.org/drawingml/2006/main" name="Straight Edge">
  <a:themeElements>
    <a:clrScheme name="Straight Edge 2">
      <a:dk1>
        <a:srgbClr val="003366"/>
      </a:dk1>
      <a:lt1>
        <a:srgbClr val="FFFFFF"/>
      </a:lt1>
      <a:dk2>
        <a:srgbClr val="003366"/>
      </a:dk2>
      <a:lt2>
        <a:srgbClr val="E3E2C7"/>
      </a:lt2>
      <a:accent1>
        <a:srgbClr val="CCCC99"/>
      </a:accent1>
      <a:accent2>
        <a:srgbClr val="003366"/>
      </a:accent2>
      <a:accent3>
        <a:srgbClr val="FFFFFF"/>
      </a:accent3>
      <a:accent4>
        <a:srgbClr val="002A56"/>
      </a:accent4>
      <a:accent5>
        <a:srgbClr val="E2E2CA"/>
      </a:accent5>
      <a:accent6>
        <a:srgbClr val="002D5C"/>
      </a:accent6>
      <a:hlink>
        <a:srgbClr val="003366"/>
      </a:hlink>
      <a:folHlink>
        <a:srgbClr val="800000"/>
      </a:folHlink>
    </a:clrScheme>
    <a:fontScheme name="Straight Edg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raight Edge 1">
        <a:dk1>
          <a:srgbClr val="008080"/>
        </a:dk1>
        <a:lt1>
          <a:srgbClr val="FFFFCC"/>
        </a:lt1>
        <a:dk2>
          <a:srgbClr val="009999"/>
        </a:dk2>
        <a:lt2>
          <a:srgbClr val="FFFF99"/>
        </a:lt2>
        <a:accent1>
          <a:srgbClr val="336699"/>
        </a:accent1>
        <a:accent2>
          <a:srgbClr val="FFFF99"/>
        </a:accent2>
        <a:accent3>
          <a:srgbClr val="AACACA"/>
        </a:accent3>
        <a:accent4>
          <a:srgbClr val="DADAAE"/>
        </a:accent4>
        <a:accent5>
          <a:srgbClr val="ADB8CA"/>
        </a:accent5>
        <a:accent6>
          <a:srgbClr val="E7E78A"/>
        </a:accent6>
        <a:hlink>
          <a:srgbClr val="FFFFCC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aight Edge 2">
        <a:dk1>
          <a:srgbClr val="003366"/>
        </a:dk1>
        <a:lt1>
          <a:srgbClr val="FFFFFF"/>
        </a:lt1>
        <a:dk2>
          <a:srgbClr val="003366"/>
        </a:dk2>
        <a:lt2>
          <a:srgbClr val="E3E2C7"/>
        </a:lt2>
        <a:accent1>
          <a:srgbClr val="CCCC99"/>
        </a:accent1>
        <a:accent2>
          <a:srgbClr val="003366"/>
        </a:accent2>
        <a:accent3>
          <a:srgbClr val="FFFFFF"/>
        </a:accent3>
        <a:accent4>
          <a:srgbClr val="002A56"/>
        </a:accent4>
        <a:accent5>
          <a:srgbClr val="E2E2CA"/>
        </a:accent5>
        <a:accent6>
          <a:srgbClr val="002D5C"/>
        </a:accent6>
        <a:hlink>
          <a:srgbClr val="003366"/>
        </a:hlink>
        <a:folHlink>
          <a:srgbClr val="800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3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DDDDDD"/>
        </a:accent1>
        <a:accent2>
          <a:srgbClr val="333333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2D2D2D"/>
        </a:accent6>
        <a:hlink>
          <a:srgbClr val="80808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aight Edge 4">
        <a:dk1>
          <a:srgbClr val="5F5F5F"/>
        </a:dk1>
        <a:lt1>
          <a:srgbClr val="FFFFFF"/>
        </a:lt1>
        <a:dk2>
          <a:srgbClr val="003366"/>
        </a:dk2>
        <a:lt2>
          <a:srgbClr val="FFFFFF"/>
        </a:lt2>
        <a:accent1>
          <a:srgbClr val="7E003F"/>
        </a:accent1>
        <a:accent2>
          <a:srgbClr val="DDDDDD"/>
        </a:accent2>
        <a:accent3>
          <a:srgbClr val="AAADB8"/>
        </a:accent3>
        <a:accent4>
          <a:srgbClr val="DADADA"/>
        </a:accent4>
        <a:accent5>
          <a:srgbClr val="C0AAAF"/>
        </a:accent5>
        <a:accent6>
          <a:srgbClr val="C8C8C8"/>
        </a:accent6>
        <a:hlink>
          <a:srgbClr val="969696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Office2k\Templates\Presentation Designs\Straight Edge.pot</Template>
  <TotalTime>830</TotalTime>
  <Words>1665</Words>
  <Application>Microsoft Macintosh PowerPoint</Application>
  <PresentationFormat>On-screen Show (4:3)</PresentationFormat>
  <Paragraphs>165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Arial</vt:lpstr>
      <vt:lpstr>Arial Black</vt:lpstr>
      <vt:lpstr>Calibri</vt:lpstr>
      <vt:lpstr>Comic Sans MS</vt:lpstr>
      <vt:lpstr>Times New Roman</vt:lpstr>
      <vt:lpstr>Verdana</vt:lpstr>
      <vt:lpstr>Wingdings</vt:lpstr>
      <vt:lpstr>Straight Edge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 can be done to avoid frostbite and hypothermia?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Tom Sefcik</dc:creator>
  <cp:lastModifiedBy>Antoinette Koomson</cp:lastModifiedBy>
  <cp:revision>81</cp:revision>
  <dcterms:created xsi:type="dcterms:W3CDTF">2007-01-11T19:04:59Z</dcterms:created>
  <dcterms:modified xsi:type="dcterms:W3CDTF">2021-09-28T00:42:18Z</dcterms:modified>
</cp:coreProperties>
</file>