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1" r:id="rId15"/>
    <p:sldId id="272" r:id="rId16"/>
    <p:sldId id="273" r:id="rId17"/>
    <p:sldId id="257" r:id="rId18"/>
    <p:sldId id="288" r:id="rId19"/>
    <p:sldId id="286" r:id="rId20"/>
    <p:sldId id="287" r:id="rId21"/>
  </p:sldIdLst>
  <p:sldSz cx="9144000" cy="6858000" type="screen4x3"/>
  <p:notesSz cx="7077075" cy="9051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808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80"/>
    <p:restoredTop sz="95915" autoAdjust="0"/>
  </p:normalViewPr>
  <p:slideViewPr>
    <p:cSldViewPr>
      <p:cViewPr varScale="1">
        <p:scale>
          <a:sx n="115" d="100"/>
          <a:sy n="115" d="100"/>
        </p:scale>
        <p:origin x="87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CC6E0AE-1364-42BF-A8D4-607A1703FA01}" type="datetimeFigureOut">
              <a:rPr lang="en-US"/>
              <a:pPr>
                <a:defRPr/>
              </a:pPr>
              <a:t>9/27/21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9790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9790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ED48EB7-0481-4CEB-8974-655315F55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97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EA15B72-0915-4A24-B969-F8C24F9BC476}" type="datetimeFigureOut">
              <a:rPr lang="en-US"/>
              <a:pPr>
                <a:defRPr/>
              </a:pPr>
              <a:t>9/27/21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7945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298950"/>
            <a:ext cx="5661025" cy="4073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9790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9790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79FCBE6-22D9-440D-9971-1271D6093B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7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F206320-55F8-4213-BBC5-7DCC13311721}" type="slidenum">
              <a:rPr lang="en-US" sz="1200" smtClean="0"/>
              <a:pPr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C0ECF1A-7DCC-4A6A-9097-7F0DD981D110}" type="slidenum">
              <a:rPr lang="en-US" sz="1200" smtClean="0"/>
              <a:pPr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17FFD07-D380-49DF-AD55-DF712AAF2F85}" type="slidenum">
              <a:rPr lang="en-US" sz="1200" smtClean="0"/>
              <a:pPr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08D0D23-7163-422C-8CB0-1DB6867F409F}" type="slidenum">
              <a:rPr lang="en-US" sz="1200" smtClean="0"/>
              <a:pPr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7F421E6-7BB5-41BC-905A-26B8C306314D}" type="slidenum">
              <a:rPr lang="en-US" sz="1200" smtClean="0"/>
              <a:pPr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8951F37-DACD-4DC2-9017-134650AE9745}" type="slidenum">
              <a:rPr lang="en-US" sz="1200" smtClean="0"/>
              <a:pPr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16DB138-E1AD-469B-B492-1028F15F8C50}" type="slidenum">
              <a:rPr lang="en-US" sz="1200" smtClean="0"/>
              <a:pPr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D96D281-EFF0-4810-85BA-55C0EA20B8F0}" type="slidenum">
              <a:rPr lang="en-US" sz="1200" smtClean="0"/>
              <a:pPr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06084C7-EADB-45A8-A901-477989D072A7}" type="slidenum">
              <a:rPr lang="en-US" sz="1200" smtClean="0"/>
              <a:pPr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2B8F342-C724-40A5-BD56-18B0FF16E061}" type="slidenum">
              <a:rPr lang="en-US" sz="1200" smtClean="0"/>
              <a:pPr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3302194-DB46-4DB1-A62F-5269D8C61459}" type="slidenum">
              <a:rPr lang="en-US" sz="1200" smtClean="0"/>
              <a:pPr/>
              <a:t>19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7D4A149-E566-48A7-8817-E3087C1D0DA7}" type="slidenum">
              <a:rPr lang="en-US" sz="1200" smtClean="0"/>
              <a:pPr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9FB6CC4-AF92-4549-94CF-94D4A79F06BD}" type="slidenum">
              <a:rPr lang="en-US" sz="1200" smtClean="0"/>
              <a:pPr/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FB075B7-5355-471F-BF7E-539932C79AC3}" type="slidenum">
              <a:rPr lang="en-US" sz="1200" smtClean="0"/>
              <a:pPr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515483A-0F59-4DB5-B5C3-98B256B971E8}" type="slidenum">
              <a:rPr lang="en-US" sz="1200" smtClean="0"/>
              <a:pPr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9AB41FE-2A78-42CA-A160-7765AECA871C}" type="slidenum">
              <a:rPr lang="en-US" sz="1200" smtClean="0"/>
              <a:pPr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800455D-B2DD-48C7-A14A-67237D0BABD8}" type="slidenum">
              <a:rPr lang="en-US" sz="1200" smtClean="0"/>
              <a:pPr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4B63E78-8FC2-44BE-9707-7E69878B1F0D}" type="slidenum">
              <a:rPr lang="en-US" sz="1200" smtClean="0"/>
              <a:pPr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90B515D-8420-4A6E-9058-66159F60FBA2}" type="slidenum">
              <a:rPr lang="en-US" sz="1200" smtClean="0"/>
              <a:pPr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581B3F6-99B7-4855-8057-ADD3874D6396}" type="slidenum">
              <a:rPr lang="en-US" sz="1200" smtClean="0"/>
              <a:pPr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A2926-FDFD-450A-9A9C-8DA93C60B2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8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A8AB3-2C6C-46A7-ABC5-E5020EB180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81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007F3-AE95-4EC3-87B7-66984500FA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8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AE94E-6557-4EDA-B68F-27CDB83729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1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A3468-3B91-481B-B840-A5CA89430A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3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D5EFC-873A-4F61-8723-7424AE23C6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5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8D6AD-3BFA-4BA9-93E5-B6DD68FE2E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96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D1491-B603-41ED-AA29-F1214C71F2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0C8C1-542B-411D-B5CA-3B32359E64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64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CE7A0-D989-40B8-BE5C-B0300D1405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74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8219B-FADD-4F76-A1D8-9A7BC630DB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3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r>
              <a:rPr lang="en-US" dirty="0"/>
              <a:t>1.H.18 Hazardous Material Training - Prestige C&amp;H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70102B-C54D-4D9A-8E26-A8AB8072A8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36600"/>
            <a:ext cx="6096000" cy="596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33400"/>
            <a:ext cx="8610600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Unsafe Environmental Factors</a:t>
            </a:r>
            <a:endParaRPr lang="en-U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6096000"/>
            <a:ext cx="6400800" cy="533400"/>
          </a:xfrm>
        </p:spPr>
        <p:txBody>
          <a:bodyPr/>
          <a:lstStyle/>
          <a:p>
            <a:pPr algn="r">
              <a:spcBef>
                <a:spcPct val="5000"/>
              </a:spcBef>
            </a:pPr>
            <a:r>
              <a:rPr lang="en-US" sz="2800" b="1"/>
              <a:t>Annual Safety Training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743200" y="381000"/>
            <a:ext cx="5562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Material Safety Data Sheets (MSDS)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257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25000"/>
              </a:spcAft>
              <a:defRPr/>
            </a:pPr>
            <a:r>
              <a:rPr lang="en-US" sz="2800" b="1" dirty="0"/>
              <a:t>MSDS Sheets at Prestige C&amp;H</a:t>
            </a:r>
          </a:p>
          <a:p>
            <a:pPr marL="457200" indent="-457200">
              <a:spcAft>
                <a:spcPct val="25000"/>
              </a:spcAft>
              <a:buFont typeface="Arial" pitchFamily="34" charset="0"/>
              <a:buChar char="•"/>
              <a:defRPr/>
            </a:pPr>
            <a:r>
              <a:rPr lang="en-US" dirty="0"/>
              <a:t>kept in clearly marked </a:t>
            </a:r>
            <a:r>
              <a:rPr lang="en-US" b="1" i="1" dirty="0"/>
              <a:t>binders</a:t>
            </a:r>
            <a:r>
              <a:rPr lang="en-US" dirty="0"/>
              <a:t> in a central, accessible area </a:t>
            </a:r>
            <a:endParaRPr lang="en-US" i="1" u="sng" dirty="0"/>
          </a:p>
          <a:p>
            <a:pPr marL="457200" indent="-457200">
              <a:spcAft>
                <a:spcPct val="25000"/>
              </a:spcAft>
              <a:buFontTx/>
              <a:buChar char="•"/>
              <a:tabLst>
                <a:tab pos="457200" algn="l"/>
              </a:tabLst>
              <a:defRPr/>
            </a:pPr>
            <a:r>
              <a:rPr lang="en-US" dirty="0"/>
              <a:t>individuals who require </a:t>
            </a:r>
            <a:r>
              <a:rPr lang="en-US" b="1" i="1" dirty="0"/>
              <a:t>emergency medical care</a:t>
            </a:r>
            <a:r>
              <a:rPr lang="en-US" dirty="0"/>
              <a:t> after the ingestion/exposure of a hazardous material should </a:t>
            </a:r>
            <a:r>
              <a:rPr lang="en-US" b="1" i="1" dirty="0"/>
              <a:t>take a copy</a:t>
            </a:r>
            <a:r>
              <a:rPr lang="en-US" dirty="0"/>
              <a:t> of the MSDS for that substance with them to a medical facility</a:t>
            </a: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48175"/>
            <a:ext cx="180975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743200" y="669925"/>
            <a:ext cx="426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Labeling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362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60000"/>
              </a:spcAft>
            </a:pPr>
            <a:r>
              <a:rPr lang="en-US" sz="2800" dirty="0"/>
              <a:t>All hazardous materials at </a:t>
            </a:r>
            <a:r>
              <a:rPr lang="en-US" sz="2800" i="1" dirty="0"/>
              <a:t>Prestige C&amp;H</a:t>
            </a:r>
            <a:r>
              <a:rPr lang="en-US" sz="2800" dirty="0"/>
              <a:t> must be kept in containers that are clearly marked and labeled.</a:t>
            </a:r>
          </a:p>
          <a:p>
            <a:pPr>
              <a:spcAft>
                <a:spcPct val="60000"/>
              </a:spcAft>
            </a:pPr>
            <a:r>
              <a:rPr lang="en-US" sz="2800" i="1" dirty="0"/>
              <a:t>Whenever </a:t>
            </a:r>
            <a:r>
              <a:rPr lang="en-US" sz="2800" dirty="0"/>
              <a:t>possible, hazardous substances should be kept in it’s </a:t>
            </a:r>
            <a:r>
              <a:rPr lang="en-US" sz="2800" i="1" dirty="0"/>
              <a:t>original container</a:t>
            </a:r>
            <a:endParaRPr lang="en-US" sz="2800" dirty="0"/>
          </a:p>
          <a:p>
            <a:pPr>
              <a:spcAft>
                <a:spcPct val="25000"/>
              </a:spcAft>
            </a:pPr>
            <a:r>
              <a:rPr lang="en-US" sz="2800" dirty="0"/>
              <a:t>When the original label is missing or not legible, the hazardous material must be labeled using the agency’s </a:t>
            </a:r>
            <a:r>
              <a:rPr lang="en-US" sz="2800" i="1" dirty="0"/>
              <a:t>Container Label</a:t>
            </a:r>
            <a:endParaRPr lang="en-US" sz="1800" dirty="0"/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638" y="4876800"/>
            <a:ext cx="109696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751013" y="228600"/>
          <a:ext cx="5861050" cy="640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Document" r:id="rId4" imgW="5638680" imgH="5937840" progId="Word.Document.8">
                  <p:embed/>
                </p:oleObj>
              </mc:Choice>
              <mc:Fallback>
                <p:oleObj name="Document" r:id="rId4" imgW="5638680" imgH="593784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228600"/>
                        <a:ext cx="5861050" cy="640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228600" y="1143000"/>
            <a:ext cx="2571750" cy="8143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Name of Chemical</a:t>
            </a:r>
          </a:p>
        </p:txBody>
      </p:sp>
      <p:sp>
        <p:nvSpPr>
          <p:cNvPr id="1028" name="Line 6"/>
          <p:cNvSpPr>
            <a:spLocks noChangeShapeType="1"/>
          </p:cNvSpPr>
          <p:nvPr/>
        </p:nvSpPr>
        <p:spPr bwMode="auto">
          <a:xfrm>
            <a:off x="2743200" y="1676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WordArt 7"/>
          <p:cNvSpPr>
            <a:spLocks noChangeArrowheads="1" noChangeShapeType="1" noTextEdit="1"/>
          </p:cNvSpPr>
          <p:nvPr/>
        </p:nvSpPr>
        <p:spPr bwMode="auto">
          <a:xfrm>
            <a:off x="304800" y="2743200"/>
            <a:ext cx="2085975" cy="8143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Type of hazard</a:t>
            </a:r>
          </a:p>
        </p:txBody>
      </p:sp>
      <p:sp>
        <p:nvSpPr>
          <p:cNvPr id="1030" name="Line 8"/>
          <p:cNvSpPr>
            <a:spLocks noChangeShapeType="1"/>
          </p:cNvSpPr>
          <p:nvPr/>
        </p:nvSpPr>
        <p:spPr bwMode="auto">
          <a:xfrm>
            <a:off x="1447800" y="3352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WordArt 9"/>
          <p:cNvSpPr>
            <a:spLocks noChangeArrowheads="1" noChangeShapeType="1" noTextEdit="1"/>
          </p:cNvSpPr>
          <p:nvPr/>
        </p:nvSpPr>
        <p:spPr bwMode="auto">
          <a:xfrm>
            <a:off x="381000" y="5105400"/>
            <a:ext cx="2038350" cy="8143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Refers to MSDS</a:t>
            </a:r>
          </a:p>
        </p:txBody>
      </p:sp>
      <p:sp>
        <p:nvSpPr>
          <p:cNvPr id="1032" name="Line 10"/>
          <p:cNvSpPr>
            <a:spLocks noChangeShapeType="1"/>
          </p:cNvSpPr>
          <p:nvPr/>
        </p:nvSpPr>
        <p:spPr bwMode="auto">
          <a:xfrm>
            <a:off x="1447800" y="5791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5" grpId="0" animBg="1"/>
      <p:bldP spid="174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743200" y="669925"/>
            <a:ext cx="541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Minimizing Risk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382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40000"/>
              </a:spcAft>
              <a:defRPr/>
            </a:pPr>
            <a:r>
              <a:rPr lang="en-US" sz="2800" b="1" dirty="0"/>
              <a:t>Below are some helpful hints to keep Prestige C&amp;H safe:</a:t>
            </a:r>
          </a:p>
          <a:p>
            <a:pPr marL="228600" indent="-228600">
              <a:spcAft>
                <a:spcPct val="40000"/>
              </a:spcAft>
              <a:buFontTx/>
              <a:buChar char="•"/>
              <a:defRPr/>
            </a:pPr>
            <a:r>
              <a:rPr lang="en-US" dirty="0"/>
              <a:t>let your </a:t>
            </a:r>
            <a:r>
              <a:rPr lang="en-US" b="1" i="1" dirty="0"/>
              <a:t>Supervisor </a:t>
            </a:r>
            <a:r>
              <a:rPr lang="en-US" dirty="0"/>
              <a:t>know when you or others bring any chemicals into the building</a:t>
            </a:r>
          </a:p>
          <a:p>
            <a:pPr>
              <a:spcAft>
                <a:spcPct val="5000"/>
              </a:spcAft>
              <a:buFontTx/>
              <a:buChar char="•"/>
              <a:defRPr/>
            </a:pPr>
            <a:r>
              <a:rPr lang="en-US" dirty="0"/>
              <a:t>  in the </a:t>
            </a:r>
            <a:r>
              <a:rPr lang="en-US" b="1" i="1" dirty="0"/>
              <a:t>event of an emergency</a:t>
            </a:r>
            <a:r>
              <a:rPr lang="en-US" dirty="0"/>
              <a:t> involving accidental exposure:</a:t>
            </a:r>
          </a:p>
          <a:p>
            <a:pPr lvl="1">
              <a:spcAft>
                <a:spcPct val="5000"/>
              </a:spcAft>
              <a:buFontTx/>
              <a:buChar char="•"/>
              <a:defRPr/>
            </a:pPr>
            <a:r>
              <a:rPr lang="en-US" dirty="0"/>
              <a:t> know the location of the </a:t>
            </a:r>
            <a:r>
              <a:rPr lang="en-US" b="1" i="1" dirty="0"/>
              <a:t>MSDS binder</a:t>
            </a:r>
            <a:r>
              <a:rPr lang="en-US" dirty="0"/>
              <a:t> </a:t>
            </a:r>
          </a:p>
          <a:p>
            <a:pPr lvl="1">
              <a:spcAft>
                <a:spcPct val="5000"/>
              </a:spcAft>
              <a:buFontTx/>
              <a:buChar char="•"/>
              <a:defRPr/>
            </a:pPr>
            <a:r>
              <a:rPr lang="en-US" dirty="0"/>
              <a:t> contact </a:t>
            </a:r>
            <a:r>
              <a:rPr lang="en-US" b="1" i="1" dirty="0"/>
              <a:t>Poison Control</a:t>
            </a:r>
            <a:r>
              <a:rPr lang="en-US" dirty="0"/>
              <a:t> or </a:t>
            </a:r>
            <a:r>
              <a:rPr lang="en-US" b="1" i="1" dirty="0"/>
              <a:t>911 </a:t>
            </a:r>
            <a:r>
              <a:rPr lang="en-US" dirty="0"/>
              <a:t>immediately  </a:t>
            </a:r>
          </a:p>
          <a:p>
            <a:pPr marL="635000" lvl="1" indent="-177800">
              <a:spcAft>
                <a:spcPct val="40000"/>
              </a:spcAft>
              <a:buFontTx/>
              <a:buChar char="•"/>
              <a:defRPr/>
            </a:pPr>
            <a:r>
              <a:rPr lang="en-US" dirty="0"/>
              <a:t>make a </a:t>
            </a:r>
            <a:r>
              <a:rPr lang="en-US" b="1" i="1" dirty="0"/>
              <a:t>copy of the MSDS sheet</a:t>
            </a:r>
            <a:r>
              <a:rPr lang="en-US" dirty="0"/>
              <a:t> to accompany the individual to the hospital</a:t>
            </a:r>
          </a:p>
          <a:p>
            <a:pPr marL="228600" indent="-228600">
              <a:spcAft>
                <a:spcPct val="20000"/>
              </a:spcAft>
              <a:buFontTx/>
              <a:buChar char="•"/>
              <a:defRPr/>
            </a:pPr>
            <a:r>
              <a:rPr lang="en-US" dirty="0"/>
              <a:t>REMEMBER!  </a:t>
            </a:r>
            <a:r>
              <a:rPr lang="en-US" b="1" i="1" dirty="0"/>
              <a:t>Toxic chemicals are NOT allowed</a:t>
            </a:r>
            <a:r>
              <a:rPr lang="en-US" dirty="0"/>
              <a:t> in the building unless required and authorized by administration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438400" y="685800"/>
            <a:ext cx="594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Points To Remember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57200" y="1978025"/>
            <a:ext cx="8153400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600"/>
              <a:t>1.  Hazardous substances include </a:t>
            </a:r>
            <a:r>
              <a:rPr lang="en-US" sz="2600" i="1"/>
              <a:t>“</a:t>
            </a:r>
            <a:r>
              <a:rPr lang="en-US" sz="2600" b="1" i="1"/>
              <a:t>any chemical substance </a:t>
            </a:r>
          </a:p>
          <a:p>
            <a:r>
              <a:rPr lang="en-US" sz="2600" b="1" i="1"/>
              <a:t>     which, when released or misused, can pose a threat to    </a:t>
            </a:r>
          </a:p>
          <a:p>
            <a:r>
              <a:rPr lang="en-US" sz="2600" b="1" i="1"/>
              <a:t>     the environment or to personal health”.  </a:t>
            </a:r>
            <a:r>
              <a:rPr lang="en-US" sz="2600"/>
              <a:t>This may   </a:t>
            </a:r>
          </a:p>
          <a:p>
            <a:pPr>
              <a:spcAft>
                <a:spcPct val="40000"/>
              </a:spcAft>
            </a:pPr>
            <a:r>
              <a:rPr lang="en-US" sz="2600"/>
              <a:t>     include substances that are inhaled, ingested, or touched.</a:t>
            </a:r>
            <a:endParaRPr lang="en-US" sz="2600" b="1" i="1"/>
          </a:p>
          <a:p>
            <a:r>
              <a:rPr lang="en-US" sz="2600"/>
              <a:t>2.  Hazardous materials may include items you may </a:t>
            </a:r>
          </a:p>
          <a:p>
            <a:pPr>
              <a:spcAft>
                <a:spcPct val="40000"/>
              </a:spcAft>
            </a:pPr>
            <a:r>
              <a:rPr lang="en-US" sz="2600"/>
              <a:t>     consider “safe” or that you use every day.</a:t>
            </a:r>
          </a:p>
          <a:p>
            <a:r>
              <a:rPr lang="en-US" sz="2600"/>
              <a:t>3.  It is the responsibility of agency staff to </a:t>
            </a:r>
            <a:r>
              <a:rPr lang="en-US" sz="2600" b="1" i="1"/>
              <a:t>inform their </a:t>
            </a:r>
          </a:p>
          <a:p>
            <a:r>
              <a:rPr lang="en-US" sz="2600" b="1" i="1"/>
              <a:t>     Supervisor </a:t>
            </a:r>
            <a:r>
              <a:rPr lang="en-US" sz="2600"/>
              <a:t>when they or others bring a chemical into the </a:t>
            </a:r>
          </a:p>
          <a:p>
            <a:r>
              <a:rPr lang="en-US" sz="2600"/>
              <a:t>     building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743200" y="669925"/>
            <a:ext cx="594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Points To Remember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57200" y="2025650"/>
            <a:ext cx="8153400" cy="425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600" dirty="0"/>
              <a:t>4. 	The </a:t>
            </a:r>
            <a:r>
              <a:rPr lang="en-US" sz="2600" b="1" i="1" dirty="0"/>
              <a:t>Management Team </a:t>
            </a:r>
            <a:r>
              <a:rPr lang="en-US" sz="2600" dirty="0"/>
              <a:t>will be responsible for providing MSDS sheets on the chemicals present in the building</a:t>
            </a:r>
          </a:p>
          <a:p>
            <a:r>
              <a:rPr lang="en-US" sz="2600" dirty="0"/>
              <a:t>5.  MSDS sheets provide </a:t>
            </a:r>
            <a:r>
              <a:rPr lang="en-US" sz="2600" b="1" i="1" dirty="0"/>
              <a:t>important information</a:t>
            </a:r>
            <a:r>
              <a:rPr lang="en-US" sz="2600" dirty="0"/>
              <a:t> such as the </a:t>
            </a:r>
          </a:p>
          <a:p>
            <a:r>
              <a:rPr lang="en-US" sz="2600" dirty="0"/>
              <a:t>     hazards, handling and emergency care associated with </a:t>
            </a:r>
          </a:p>
          <a:p>
            <a:pPr>
              <a:spcAft>
                <a:spcPct val="40000"/>
              </a:spcAft>
            </a:pPr>
            <a:r>
              <a:rPr lang="en-US" sz="2600" dirty="0"/>
              <a:t>     that chemical</a:t>
            </a:r>
          </a:p>
          <a:p>
            <a:r>
              <a:rPr lang="en-US" sz="2600" dirty="0"/>
              <a:t>6.  The MSDS sheets at Prestige C&amp;H can be found in a central, accessible location</a:t>
            </a:r>
          </a:p>
          <a:p>
            <a:r>
              <a:rPr lang="en-US" sz="2600" dirty="0"/>
              <a:t>7.  The agency’s </a:t>
            </a:r>
            <a:r>
              <a:rPr lang="en-US" sz="2600" b="1" i="1" dirty="0"/>
              <a:t>Emergency Response Plan </a:t>
            </a:r>
            <a:r>
              <a:rPr lang="en-US" sz="2600" dirty="0"/>
              <a:t>can be found </a:t>
            </a:r>
          </a:p>
          <a:p>
            <a:r>
              <a:rPr lang="en-US" sz="2600" dirty="0"/>
              <a:t>     in the Policy and Procedure’s binder</a:t>
            </a:r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2667000" y="304800"/>
            <a:ext cx="695325" cy="8143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743200" y="669925"/>
            <a:ext cx="594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Points To Remember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457200" y="2025650"/>
            <a:ext cx="8153400" cy="437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600"/>
              <a:t>8.  </a:t>
            </a:r>
            <a:r>
              <a:rPr lang="en-US" sz="2600" b="1" i="1"/>
              <a:t>To minimize risk,</a:t>
            </a:r>
            <a:r>
              <a:rPr lang="en-US" sz="2600"/>
              <a:t> staff should know the location the </a:t>
            </a:r>
          </a:p>
          <a:p>
            <a:r>
              <a:rPr lang="en-US" sz="2600"/>
              <a:t>     their unit’s MSDS binder, report the presence of all </a:t>
            </a:r>
          </a:p>
          <a:p>
            <a:r>
              <a:rPr lang="en-US" sz="2600"/>
              <a:t>     chemicals to their Supervisor, and refrain from bringing </a:t>
            </a:r>
          </a:p>
          <a:p>
            <a:pPr>
              <a:spcAft>
                <a:spcPct val="40000"/>
              </a:spcAft>
            </a:pPr>
            <a:r>
              <a:rPr lang="en-US" sz="2600"/>
              <a:t>     to work substances that may be hazardous to others.</a:t>
            </a:r>
          </a:p>
          <a:p>
            <a:r>
              <a:rPr lang="en-US" sz="2600"/>
              <a:t>9.  In the event of an </a:t>
            </a:r>
            <a:r>
              <a:rPr lang="en-US" sz="2600" b="1" i="1"/>
              <a:t>emergency exposure/ingestion</a:t>
            </a:r>
            <a:r>
              <a:rPr lang="en-US" sz="2600"/>
              <a:t>, staff </a:t>
            </a:r>
          </a:p>
          <a:p>
            <a:r>
              <a:rPr lang="en-US" sz="2600"/>
              <a:t>     should call 911 or Poison Control, make a copy of the </a:t>
            </a:r>
          </a:p>
          <a:p>
            <a:r>
              <a:rPr lang="en-US" sz="2600"/>
              <a:t>     MSDS sheet, and answer medical personnel questions as </a:t>
            </a:r>
          </a:p>
          <a:p>
            <a:pPr>
              <a:spcAft>
                <a:spcPct val="40000"/>
              </a:spcAft>
            </a:pPr>
            <a:r>
              <a:rPr lang="en-US" sz="2600"/>
              <a:t>     possible</a:t>
            </a:r>
          </a:p>
          <a:p>
            <a:r>
              <a:rPr lang="en-US" sz="2600"/>
              <a:t>10.Avoid contact with substances or exposed individuals </a:t>
            </a:r>
          </a:p>
          <a:p>
            <a:r>
              <a:rPr lang="en-US" sz="2600"/>
              <a:t>     until you are assured of your safety. </a:t>
            </a:r>
          </a:p>
        </p:txBody>
      </p:sp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2667000" y="304800"/>
            <a:ext cx="695325" cy="8143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  <p:bldP spid="2150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65088"/>
            <a:ext cx="6934200" cy="67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197100"/>
            <a:ext cx="3216275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lubbockisd.org/StudentAssessment/images/Test_Anxiet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50" y="228600"/>
            <a:ext cx="12652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819400" y="457200"/>
            <a:ext cx="3810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5000"/>
              </a:spcBef>
              <a:defRPr/>
            </a:pPr>
            <a:r>
              <a:rPr lang="en-US" b="1" dirty="0">
                <a:solidFill>
                  <a:srgbClr val="008000"/>
                </a:solidFill>
              </a:rPr>
              <a:t>Hazard Communication</a:t>
            </a:r>
          </a:p>
          <a:p>
            <a:pPr algn="ctr">
              <a:spcBef>
                <a:spcPct val="15000"/>
              </a:spcBef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Test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09600" y="1965325"/>
            <a:ext cx="78486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549400" indent="-1549400"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092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/>
              <a:t>1.	T     F	</a:t>
            </a:r>
            <a:r>
              <a:rPr lang="en-US" sz="2000" i="1" dirty="0"/>
              <a:t>Prestige C&amp;H keeps track of Hazardous Materials brought into the agency by visitors and staff.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2.	T     F	</a:t>
            </a:r>
            <a:r>
              <a:rPr lang="en-US" sz="2000" i="1" dirty="0"/>
              <a:t>You know a substance is considered to be hazardous only by looking for the “skull and crossbones” symbol on it’s label.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3.	T    F	</a:t>
            </a:r>
            <a:r>
              <a:rPr lang="en-US" sz="2000" i="1" dirty="0"/>
              <a:t>The Prestige C&amp;H Hazardous Communications Plan contains information on labeling of materials, ways to minimize exposure risk, and actions to be taken in the event of exposure.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4.	T    F	</a:t>
            </a:r>
            <a:r>
              <a:rPr lang="en-US" sz="2000" i="1" dirty="0"/>
              <a:t>MSDS sheets should accompany anyone exposed to a hazardous substance and needs treatment for this contact.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743200" y="609600"/>
            <a:ext cx="594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Goals of this training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1752600"/>
            <a:ext cx="8153400" cy="297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spcAft>
                <a:spcPct val="20000"/>
              </a:spcAft>
            </a:pPr>
            <a:r>
              <a:rPr lang="en-US" sz="3000" b="1"/>
              <a:t>After this training, you should be better able to</a:t>
            </a:r>
            <a:r>
              <a:rPr lang="en-US"/>
              <a:t> 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US">
                <a:latin typeface="Arial" charset="0"/>
              </a:rPr>
              <a:t>… identify </a:t>
            </a:r>
            <a:r>
              <a:rPr lang="en-US" b="1">
                <a:latin typeface="Arial" charset="0"/>
              </a:rPr>
              <a:t>potentially hazardous materials</a:t>
            </a: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</a:rPr>
              <a:t>… know what </a:t>
            </a:r>
            <a:r>
              <a:rPr lang="en-US" b="1">
                <a:latin typeface="Arial" charset="0"/>
              </a:rPr>
              <a:t>Material Safety Data Sheets                 	</a:t>
            </a:r>
            <a:r>
              <a:rPr lang="en-US">
                <a:latin typeface="Arial" charset="0"/>
              </a:rPr>
              <a:t>are and where they are located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</a:rPr>
              <a:t>  … realize ways to </a:t>
            </a:r>
            <a:r>
              <a:rPr lang="en-US" b="1">
                <a:latin typeface="Arial" charset="0"/>
              </a:rPr>
              <a:t>minimize risk</a:t>
            </a:r>
            <a:r>
              <a:rPr lang="en-US">
                <a:latin typeface="Arial" charset="0"/>
              </a:rPr>
              <a:t> associated                      	with hazardous materials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773613"/>
            <a:ext cx="2133600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lubbockisd.org/StudentAssessment/images/Test_Anxiet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50" y="228600"/>
            <a:ext cx="12652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819400" y="457200"/>
            <a:ext cx="3810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5000"/>
              </a:spcBef>
              <a:defRPr/>
            </a:pPr>
            <a:r>
              <a:rPr lang="en-US" b="1" dirty="0">
                <a:solidFill>
                  <a:srgbClr val="008000"/>
                </a:solidFill>
              </a:rPr>
              <a:t>Hazard Communication</a:t>
            </a:r>
          </a:p>
          <a:p>
            <a:pPr algn="ctr">
              <a:spcBef>
                <a:spcPct val="15000"/>
              </a:spcBef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Test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1965325"/>
            <a:ext cx="78486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0" indent="-1778000"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5.	T     	F	</a:t>
            </a:r>
            <a:r>
              <a:rPr lang="en-US" sz="2000" i="1"/>
              <a:t>MSDS sheets can </a:t>
            </a:r>
            <a:r>
              <a:rPr lang="en-US" sz="2000" i="1" u="sng"/>
              <a:t>only</a:t>
            </a:r>
            <a:r>
              <a:rPr lang="en-US" sz="2000" i="1"/>
              <a:t> be found in a binder in  		the Executive Director’s office.</a:t>
            </a:r>
          </a:p>
          <a:p>
            <a:pPr>
              <a:spcBef>
                <a:spcPct val="50000"/>
              </a:spcBef>
            </a:pPr>
            <a:r>
              <a:rPr lang="en-US" sz="2000"/>
              <a:t>6.	T     	F	</a:t>
            </a:r>
            <a:r>
              <a:rPr lang="en-US" sz="2000" i="1"/>
              <a:t>Staff must let their Supervisor know when they bring in a substance </a:t>
            </a:r>
            <a:r>
              <a:rPr lang="en-US" sz="2000" i="1" u="sng"/>
              <a:t>only when</a:t>
            </a:r>
            <a:r>
              <a:rPr lang="en-US" sz="2000" i="1"/>
              <a:t> they think the substance is an exposure risk.</a:t>
            </a:r>
          </a:p>
          <a:p>
            <a:pPr>
              <a:spcBef>
                <a:spcPct val="50000"/>
              </a:spcBef>
            </a:pPr>
            <a:r>
              <a:rPr lang="en-US" sz="2000"/>
              <a:t>7.	T    	F	</a:t>
            </a:r>
            <a:r>
              <a:rPr lang="en-US" sz="2000" i="1"/>
              <a:t>Exposure to a substance may include inhaling, touching, or ingesting.</a:t>
            </a:r>
          </a:p>
          <a:p>
            <a:pPr>
              <a:spcBef>
                <a:spcPct val="50000"/>
              </a:spcBef>
            </a:pPr>
            <a:r>
              <a:rPr lang="en-US" sz="2000"/>
              <a:t>8.	T    	F	</a:t>
            </a:r>
            <a:r>
              <a:rPr lang="en-US" sz="2000" i="1"/>
              <a:t>You may report concerns regarding communicable diseases to your Supervisor only when you are sure of or have documentation that the person has the illness.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743200" y="457200"/>
            <a:ext cx="5943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Hazard Communication Standards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219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</a:t>
            </a:r>
            <a:r>
              <a:rPr lang="en-US" i="1"/>
              <a:t>Occupational Safety and Health</a:t>
            </a:r>
            <a:r>
              <a:rPr lang="en-US"/>
              <a:t> (OSHA) standard on     </a:t>
            </a:r>
          </a:p>
          <a:p>
            <a:pPr>
              <a:spcAft>
                <a:spcPct val="25000"/>
              </a:spcAft>
            </a:pPr>
            <a:r>
              <a:rPr lang="en-US"/>
              <a:t>   Hazard Communication (CFR 1910.1200) states that </a:t>
            </a:r>
          </a:p>
          <a:p>
            <a:pPr algn="ctr"/>
            <a:r>
              <a:rPr lang="en-US"/>
              <a:t>   </a:t>
            </a:r>
            <a:r>
              <a:rPr lang="en-US" sz="2800"/>
              <a:t>“</a:t>
            </a:r>
            <a:r>
              <a:rPr lang="en-US" sz="2800" b="1" i="1"/>
              <a:t>employees have both a need and right to know the hazards and identities of the chemicals </a:t>
            </a:r>
          </a:p>
          <a:p>
            <a:pPr algn="ctr"/>
            <a:r>
              <a:rPr lang="en-US" sz="2800" b="1" i="1"/>
              <a:t>they are exposed to when working”</a:t>
            </a:r>
            <a:endParaRPr lang="en-US">
              <a:latin typeface="Arial" charset="0"/>
            </a:endParaRP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267200"/>
            <a:ext cx="228600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743200" y="457200"/>
            <a:ext cx="5943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Hazard Communication Standards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306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15000"/>
              </a:spcAft>
            </a:pPr>
            <a:r>
              <a:rPr lang="en-US" sz="2800" b="1" dirty="0"/>
              <a:t>Here at Prestige C&amp;H:</a:t>
            </a:r>
            <a:endParaRPr lang="en-US" b="1" dirty="0"/>
          </a:p>
          <a:p>
            <a:pPr lvl="1">
              <a:spcAft>
                <a:spcPct val="30000"/>
              </a:spcAft>
              <a:buFontTx/>
              <a:buChar char="•"/>
            </a:pPr>
            <a:r>
              <a:rPr lang="en-US" dirty="0"/>
              <a:t>  we keep track of Hazardous Materials used at the agency   </a:t>
            </a:r>
          </a:p>
          <a:p>
            <a:pPr lvl="1">
              <a:spcAft>
                <a:spcPct val="5000"/>
              </a:spcAft>
              <a:buFontTx/>
              <a:buChar char="•"/>
            </a:pPr>
            <a:r>
              <a:rPr lang="en-US" dirty="0"/>
              <a:t>  available to each employee are the agency’s</a:t>
            </a:r>
          </a:p>
          <a:p>
            <a:pPr lvl="1">
              <a:spcAft>
                <a:spcPct val="5000"/>
              </a:spcAft>
            </a:pPr>
            <a:r>
              <a:rPr lang="en-US" dirty="0"/>
              <a:t>           </a:t>
            </a:r>
            <a:r>
              <a:rPr lang="en-US" b="1" i="1" dirty="0"/>
              <a:t>Written Emergency Response Plan</a:t>
            </a:r>
            <a:r>
              <a:rPr lang="en-US" dirty="0"/>
              <a:t> and      </a:t>
            </a:r>
          </a:p>
          <a:p>
            <a:pPr lvl="1">
              <a:spcAft>
                <a:spcPct val="30000"/>
              </a:spcAft>
            </a:pPr>
            <a:r>
              <a:rPr lang="en-US" dirty="0"/>
              <a:t>           </a:t>
            </a:r>
            <a:r>
              <a:rPr lang="en-US" b="1" i="1" dirty="0"/>
              <a:t>Material Data Safety Sheets</a:t>
            </a:r>
            <a:r>
              <a:rPr lang="en-US" dirty="0"/>
              <a:t> (MSDS)</a:t>
            </a:r>
          </a:p>
          <a:p>
            <a:pPr lvl="1">
              <a:spcAft>
                <a:spcPct val="30000"/>
              </a:spcAft>
              <a:buFontTx/>
              <a:buChar char="•"/>
            </a:pPr>
            <a:r>
              <a:rPr lang="en-US" dirty="0"/>
              <a:t>  staff are trained on Emergency Procedures at the time of 	orientation and at least once a year thereafter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743200" y="669925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Hazardous Materials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25000"/>
              </a:spcAft>
            </a:pPr>
            <a:r>
              <a:rPr lang="en-US" sz="2800" b="1"/>
              <a:t>What do we mean by “Hazardous Materials”?</a:t>
            </a:r>
          </a:p>
          <a:p>
            <a:pPr algn="ctr"/>
            <a:r>
              <a:rPr lang="en-US" sz="2800"/>
              <a:t>These include </a:t>
            </a:r>
            <a:r>
              <a:rPr lang="en-US" sz="2800" b="1" i="1"/>
              <a:t>“any chemical substance which,     when released or misused, can pose a threat               to the environment or to personal health”</a:t>
            </a:r>
          </a:p>
          <a:p>
            <a:r>
              <a:rPr lang="en-US"/>
              <a:t>   </a:t>
            </a:r>
            <a:endParaRPr lang="en-US">
              <a:latin typeface="Arial" charset="0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916363"/>
            <a:ext cx="4267200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724150"/>
            <a:ext cx="20574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743200" y="669925"/>
            <a:ext cx="556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Hazardous Materials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25000"/>
              </a:spcAft>
            </a:pPr>
            <a:r>
              <a:rPr lang="en-US" sz="2800" b="1" dirty="0"/>
              <a:t>Here are </a:t>
            </a:r>
            <a:r>
              <a:rPr lang="en-US" sz="2800" b="1" i="1" u="sng" dirty="0"/>
              <a:t>some</a:t>
            </a:r>
            <a:r>
              <a:rPr lang="en-US" sz="2800" b="1" dirty="0"/>
              <a:t> examples of “Hazardous Materials” that may be found here at Prestige C&amp;H: </a:t>
            </a:r>
            <a:endParaRPr lang="en-US" dirty="0">
              <a:latin typeface="Arial" charset="0"/>
            </a:endParaRP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1148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8194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191000"/>
            <a:ext cx="123031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4" name="WordArt 14"/>
          <p:cNvSpPr>
            <a:spLocks noChangeArrowheads="1" noChangeShapeType="1" noTextEdit="1"/>
          </p:cNvSpPr>
          <p:nvPr/>
        </p:nvSpPr>
        <p:spPr bwMode="auto">
          <a:xfrm>
            <a:off x="609600" y="3940175"/>
            <a:ext cx="1200150" cy="7080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White-out</a:t>
            </a:r>
          </a:p>
        </p:txBody>
      </p:sp>
      <p:sp>
        <p:nvSpPr>
          <p:cNvPr id="10255" name="WordArt 15"/>
          <p:cNvSpPr>
            <a:spLocks noChangeArrowheads="1" noChangeShapeType="1" noTextEdit="1"/>
          </p:cNvSpPr>
          <p:nvPr/>
        </p:nvSpPr>
        <p:spPr bwMode="auto">
          <a:xfrm>
            <a:off x="4572000" y="5921375"/>
            <a:ext cx="1114425" cy="7080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Cleaners</a:t>
            </a:r>
          </a:p>
        </p:txBody>
      </p:sp>
      <p:sp>
        <p:nvSpPr>
          <p:cNvPr id="10256" name="WordArt 16"/>
          <p:cNvSpPr>
            <a:spLocks noChangeArrowheads="1" noChangeShapeType="1" noTextEdit="1"/>
          </p:cNvSpPr>
          <p:nvPr/>
        </p:nvSpPr>
        <p:spPr bwMode="auto">
          <a:xfrm>
            <a:off x="1828800" y="6172200"/>
            <a:ext cx="685800" cy="533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0449"/>
              </a:avLst>
            </a:prstTxWarp>
          </a:bodyPr>
          <a:lstStyle/>
          <a:p>
            <a:pPr algn="ctr"/>
            <a:r>
              <a: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Glue</a:t>
            </a: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2743200" y="4625975"/>
            <a:ext cx="1847850" cy="7080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Air Fresheners</a:t>
            </a:r>
          </a:p>
        </p:txBody>
      </p:sp>
      <p:pic>
        <p:nvPicPr>
          <p:cNvPr id="10253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8956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375" y="4171950"/>
            <a:ext cx="17748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5895975" y="4702175"/>
            <a:ext cx="1343025" cy="7080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1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Hand Soap</a:t>
            </a: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7467600" y="5997575"/>
            <a:ext cx="1095375" cy="7080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Gasoline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743200" y="669925"/>
            <a:ext cx="563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Hazardous Materials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457200" y="1828800"/>
            <a:ext cx="81534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25000"/>
              </a:spcAft>
            </a:pPr>
            <a:r>
              <a:rPr lang="en-US" sz="2800" b="1"/>
              <a:t>“Hazardous Materials” include substances from the following categories:</a:t>
            </a:r>
            <a:endParaRPr lang="en-US">
              <a:latin typeface="Arial" charset="0"/>
            </a:endParaRPr>
          </a:p>
        </p:txBody>
      </p:sp>
      <p:pic>
        <p:nvPicPr>
          <p:cNvPr id="11282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43200"/>
            <a:ext cx="174307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457200" y="4267200"/>
            <a:ext cx="2057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flammables combustibles  explosives</a:t>
            </a:r>
          </a:p>
        </p:txBody>
      </p:sp>
      <p:pic>
        <p:nvPicPr>
          <p:cNvPr id="11284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352800"/>
            <a:ext cx="121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76525"/>
            <a:ext cx="19050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6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124200"/>
            <a:ext cx="142081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2667000" y="51054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Toxins and Poisons</a:t>
            </a:r>
            <a:endParaRPr lang="en-US" sz="1800" b="1"/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4343400" y="4572000"/>
            <a:ext cx="228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Corrosives irritants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7086600" y="51816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Carcinogens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" y="5867400"/>
            <a:ext cx="868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i="1">
                <a:latin typeface="Arial" charset="0"/>
              </a:rPr>
              <a:t>… </a:t>
            </a:r>
            <a:r>
              <a:rPr lang="en-US" sz="2100" b="1" i="1">
                <a:latin typeface="Arial" charset="0"/>
              </a:rPr>
              <a:t>and any other materials that may cause                                                injury, illness or harm to health</a:t>
            </a:r>
            <a:r>
              <a:rPr lang="en-US" sz="1900" b="1" i="1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3" grpId="0" autoUpdateAnimBg="0"/>
      <p:bldP spid="11287" grpId="0" autoUpdateAnimBg="0"/>
      <p:bldP spid="11288" grpId="0" autoUpdateAnimBg="0"/>
      <p:bldP spid="11289" grpId="0" autoUpdateAnimBg="0"/>
      <p:bldP spid="1129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1027"/>
          <p:cNvSpPr txBox="1">
            <a:spLocks noChangeArrowheads="1"/>
          </p:cNvSpPr>
          <p:nvPr/>
        </p:nvSpPr>
        <p:spPr bwMode="auto">
          <a:xfrm>
            <a:off x="2743200" y="381000"/>
            <a:ext cx="5486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Hazardous Communication Plan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292" name="Text Box 1028"/>
          <p:cNvSpPr txBox="1">
            <a:spLocks noChangeArrowheads="1"/>
          </p:cNvSpPr>
          <p:nvPr/>
        </p:nvSpPr>
        <p:spPr bwMode="auto">
          <a:xfrm>
            <a:off x="457200" y="1828800"/>
            <a:ext cx="8153400" cy="419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25000"/>
              </a:spcAft>
            </a:pPr>
            <a:r>
              <a:rPr lang="en-US" sz="2800" b="1" dirty="0"/>
              <a:t>The agency’s </a:t>
            </a:r>
            <a:r>
              <a:rPr lang="en-US" sz="2800" b="1" i="1" dirty="0"/>
              <a:t>Emergency Response Plan</a:t>
            </a:r>
            <a:r>
              <a:rPr lang="en-US" sz="2800" b="1" dirty="0"/>
              <a:t> </a:t>
            </a:r>
          </a:p>
          <a:p>
            <a:pPr>
              <a:spcAft>
                <a:spcPct val="25000"/>
              </a:spcAft>
              <a:buFontTx/>
              <a:buChar char="•"/>
            </a:pPr>
            <a:r>
              <a:rPr lang="en-US" dirty="0"/>
              <a:t>  can be found with the </a:t>
            </a:r>
            <a:r>
              <a:rPr lang="en-US" b="1" dirty="0"/>
              <a:t>Policies and Procedures binder</a:t>
            </a:r>
            <a:endParaRPr lang="en-US" dirty="0"/>
          </a:p>
          <a:p>
            <a:pPr>
              <a:spcAft>
                <a:spcPct val="10000"/>
              </a:spcAft>
              <a:buFontTx/>
              <a:buChar char="•"/>
            </a:pPr>
            <a:r>
              <a:rPr lang="en-US" dirty="0"/>
              <a:t>  addresses:</a:t>
            </a:r>
          </a:p>
          <a:p>
            <a:pPr lvl="1">
              <a:spcAft>
                <a:spcPct val="10000"/>
              </a:spcAft>
              <a:buFontTx/>
              <a:buChar char="•"/>
            </a:pPr>
            <a:r>
              <a:rPr lang="en-US" dirty="0">
                <a:latin typeface="Arial" charset="0"/>
              </a:rPr>
              <a:t>  </a:t>
            </a:r>
            <a:r>
              <a:rPr lang="en-US" b="1" dirty="0"/>
              <a:t>Material Data Safety Sheets </a:t>
            </a:r>
            <a:r>
              <a:rPr lang="en-US" dirty="0"/>
              <a:t>for hazardous substances 	present at Prestige C&amp;H </a:t>
            </a:r>
          </a:p>
          <a:p>
            <a:pPr lvl="1">
              <a:spcAft>
                <a:spcPct val="10000"/>
              </a:spcAft>
              <a:buFontTx/>
              <a:buChar char="•"/>
            </a:pPr>
            <a:r>
              <a:rPr lang="en-US" dirty="0"/>
              <a:t>  </a:t>
            </a:r>
            <a:r>
              <a:rPr lang="en-US" b="1" dirty="0"/>
              <a:t>Labeling</a:t>
            </a:r>
            <a:r>
              <a:rPr lang="en-US" dirty="0"/>
              <a:t> of hazardous materials in containers 		that are unmarked or poorly labeled</a:t>
            </a:r>
          </a:p>
          <a:p>
            <a:pPr lvl="1">
              <a:spcAft>
                <a:spcPct val="10000"/>
              </a:spcAft>
              <a:buFontTx/>
              <a:buChar char="•"/>
            </a:pPr>
            <a:r>
              <a:rPr lang="en-US" dirty="0"/>
              <a:t>  Ways to </a:t>
            </a:r>
            <a:r>
              <a:rPr lang="en-US" b="1" dirty="0"/>
              <a:t>minimize risk</a:t>
            </a:r>
          </a:p>
          <a:p>
            <a:pPr lvl="1">
              <a:spcAft>
                <a:spcPct val="10000"/>
              </a:spcAft>
              <a:buFontTx/>
              <a:buChar char="•"/>
            </a:pPr>
            <a:r>
              <a:rPr lang="en-US" b="1" dirty="0"/>
              <a:t>  </a:t>
            </a:r>
            <a:r>
              <a:rPr lang="en-US" dirty="0"/>
              <a:t>Actions to take in the event of an</a:t>
            </a:r>
            <a:r>
              <a:rPr lang="en-US" b="1" dirty="0"/>
              <a:t> accident                 		</a:t>
            </a:r>
            <a:r>
              <a:rPr lang="en-US" dirty="0"/>
              <a:t>or </a:t>
            </a:r>
            <a:r>
              <a:rPr lang="en-US" b="1" dirty="0"/>
              <a:t>exposure</a:t>
            </a:r>
            <a:endParaRPr lang="en-US" dirty="0"/>
          </a:p>
        </p:txBody>
      </p:sp>
      <p:pic>
        <p:nvPicPr>
          <p:cNvPr id="10245" name="Picture 10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0"/>
            <a:ext cx="18415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2514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743200" y="381000"/>
            <a:ext cx="5562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Material Safety Data Sheets (MSDS)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422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25000"/>
              </a:spcAft>
            </a:pPr>
            <a:r>
              <a:rPr lang="en-US" sz="2800" b="1" dirty="0"/>
              <a:t>MSDS Sheets  </a:t>
            </a:r>
          </a:p>
          <a:p>
            <a:pPr>
              <a:spcAft>
                <a:spcPct val="25000"/>
              </a:spcAft>
              <a:buFontTx/>
              <a:buChar char="•"/>
            </a:pPr>
            <a:r>
              <a:rPr lang="en-US" dirty="0"/>
              <a:t>  </a:t>
            </a:r>
            <a:r>
              <a:rPr lang="en-US" sz="2800" b="1" dirty="0"/>
              <a:t>most often provided by the manufacturer of 		chemicals</a:t>
            </a:r>
            <a:endParaRPr lang="en-US" sz="2800" dirty="0"/>
          </a:p>
          <a:p>
            <a:pPr>
              <a:spcAft>
                <a:spcPct val="25000"/>
              </a:spcAft>
              <a:buFontTx/>
              <a:buChar char="•"/>
            </a:pPr>
            <a:r>
              <a:rPr lang="en-US" sz="2800" dirty="0"/>
              <a:t>  </a:t>
            </a:r>
            <a:r>
              <a:rPr lang="en-US" sz="2800" b="1" dirty="0"/>
              <a:t>summarize</a:t>
            </a:r>
            <a:r>
              <a:rPr lang="en-US" sz="2800" dirty="0"/>
              <a:t>  </a:t>
            </a:r>
          </a:p>
          <a:p>
            <a:pPr lvl="1">
              <a:spcAft>
                <a:spcPct val="25000"/>
              </a:spcAft>
              <a:buFontTx/>
              <a:buChar char="•"/>
            </a:pPr>
            <a:r>
              <a:rPr lang="en-US" dirty="0"/>
              <a:t>  the </a:t>
            </a:r>
            <a:r>
              <a:rPr lang="en-US" b="1" i="1" dirty="0"/>
              <a:t>hazards</a:t>
            </a:r>
            <a:r>
              <a:rPr lang="en-US" dirty="0"/>
              <a:t>, </a:t>
            </a:r>
          </a:p>
          <a:p>
            <a:pPr lvl="1">
              <a:spcAft>
                <a:spcPct val="25000"/>
              </a:spcAft>
              <a:buFontTx/>
              <a:buChar char="•"/>
            </a:pPr>
            <a:r>
              <a:rPr lang="en-US" dirty="0"/>
              <a:t>  </a:t>
            </a:r>
            <a:r>
              <a:rPr lang="en-US" b="1" i="1" dirty="0"/>
              <a:t>handling</a:t>
            </a:r>
            <a:r>
              <a:rPr lang="en-US" dirty="0"/>
              <a:t>, and </a:t>
            </a:r>
          </a:p>
          <a:p>
            <a:pPr lvl="1">
              <a:spcAft>
                <a:spcPct val="25000"/>
              </a:spcAft>
              <a:buFontTx/>
              <a:buChar char="•"/>
            </a:pPr>
            <a:r>
              <a:rPr lang="en-US" dirty="0"/>
              <a:t>  </a:t>
            </a:r>
            <a:r>
              <a:rPr lang="en-US" b="1" i="1" dirty="0"/>
              <a:t>emergency care</a:t>
            </a:r>
            <a:r>
              <a:rPr lang="en-US" dirty="0"/>
              <a:t> in the event of accidental                     	ingestion of or contact with a 	hazardous                     	substance</a:t>
            </a:r>
          </a:p>
        </p:txBody>
      </p:sp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48175"/>
            <a:ext cx="180975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1115</Words>
  <Application>Microsoft Macintosh PowerPoint</Application>
  <PresentationFormat>On-screen Show (4:3)</PresentationFormat>
  <Paragraphs>135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Comic Sans MS</vt:lpstr>
      <vt:lpstr>Times New Roman</vt:lpstr>
      <vt:lpstr>Default Design</vt:lpstr>
      <vt:lpstr>Document</vt:lpstr>
      <vt:lpstr>Unsafe Environmental Factors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Unsafe Environmental Factors</dc:title>
  <dc:creator>Tom Sefcik</dc:creator>
  <cp:lastModifiedBy>Antoinette Koomson</cp:lastModifiedBy>
  <cp:revision>38</cp:revision>
  <dcterms:created xsi:type="dcterms:W3CDTF">2007-01-10T17:56:44Z</dcterms:created>
  <dcterms:modified xsi:type="dcterms:W3CDTF">2021-09-28T00:40:13Z</dcterms:modified>
</cp:coreProperties>
</file>